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notesMasterIdLst>
    <p:notesMasterId r:id="rId26"/>
  </p:notesMasterIdLst>
  <p:handoutMasterIdLst>
    <p:handoutMasterId r:id="rId27"/>
  </p:handoutMasterIdLst>
  <p:sldIdLst>
    <p:sldId id="297" r:id="rId2"/>
    <p:sldId id="341" r:id="rId3"/>
    <p:sldId id="342" r:id="rId4"/>
    <p:sldId id="363" r:id="rId5"/>
    <p:sldId id="343" r:id="rId6"/>
    <p:sldId id="290" r:id="rId7"/>
    <p:sldId id="344" r:id="rId8"/>
    <p:sldId id="355" r:id="rId9"/>
    <p:sldId id="345" r:id="rId10"/>
    <p:sldId id="357" r:id="rId11"/>
    <p:sldId id="346" r:id="rId12"/>
    <p:sldId id="365" r:id="rId13"/>
    <p:sldId id="347" r:id="rId14"/>
    <p:sldId id="352" r:id="rId15"/>
    <p:sldId id="353" r:id="rId16"/>
    <p:sldId id="349" r:id="rId17"/>
    <p:sldId id="367" r:id="rId18"/>
    <p:sldId id="361" r:id="rId19"/>
    <p:sldId id="362" r:id="rId20"/>
    <p:sldId id="358" r:id="rId21"/>
    <p:sldId id="356" r:id="rId22"/>
    <p:sldId id="364" r:id="rId23"/>
    <p:sldId id="348" r:id="rId24"/>
    <p:sldId id="366" r:id="rId25"/>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F596E748-C940-44E3-AE0D-D0567E1AA597}">
          <p14:sldIdLst>
            <p14:sldId id="297"/>
            <p14:sldId id="341"/>
            <p14:sldId id="342"/>
            <p14:sldId id="363"/>
            <p14:sldId id="343"/>
            <p14:sldId id="290"/>
            <p14:sldId id="344"/>
            <p14:sldId id="355"/>
            <p14:sldId id="345"/>
            <p14:sldId id="357"/>
            <p14:sldId id="346"/>
            <p14:sldId id="365"/>
            <p14:sldId id="347"/>
            <p14:sldId id="352"/>
            <p14:sldId id="353"/>
            <p14:sldId id="349"/>
            <p14:sldId id="367"/>
            <p14:sldId id="361"/>
            <p14:sldId id="362"/>
            <p14:sldId id="358"/>
            <p14:sldId id="356"/>
            <p14:sldId id="364"/>
            <p14:sldId id="348"/>
            <p14:sldId id="366"/>
          </p14:sldIdLst>
        </p14:section>
        <p14:section name="Section sans titre" id="{D6209C4C-94D4-4D1C-B95C-89E32C31B796}">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49C5B1"/>
    <a:srgbClr val="464847"/>
    <a:srgbClr val="6D16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399" autoAdjust="0"/>
    <p:restoredTop sz="94716" autoAdjust="0"/>
  </p:normalViewPr>
  <p:slideViewPr>
    <p:cSldViewPr>
      <p:cViewPr varScale="1">
        <p:scale>
          <a:sx n="150" d="100"/>
          <a:sy n="150" d="100"/>
        </p:scale>
        <p:origin x="288" y="13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0" d="100"/>
          <a:sy n="60" d="100"/>
        </p:scale>
        <p:origin x="217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8227B10-A444-4AA9-95AB-FE456E96E148}"/>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BE"/>
          </a:p>
        </p:txBody>
      </p:sp>
      <p:sp>
        <p:nvSpPr>
          <p:cNvPr id="3" name="Espace réservé de la date 2">
            <a:extLst>
              <a:ext uri="{FF2B5EF4-FFF2-40B4-BE49-F238E27FC236}">
                <a16:creationId xmlns:a16="http://schemas.microsoft.com/office/drawing/2014/main" id="{E6505371-48EF-4221-959A-56560315E6A9}"/>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B80BC414-36B0-4A6D-8554-0E7B06F7A56D}" type="datetimeFigureOut">
              <a:rPr lang="fr-BE" smtClean="0"/>
              <a:t>27-01-26</a:t>
            </a:fld>
            <a:endParaRPr lang="fr-BE" dirty="0"/>
          </a:p>
        </p:txBody>
      </p:sp>
      <p:sp>
        <p:nvSpPr>
          <p:cNvPr id="4" name="Espace réservé du pied de page 3">
            <a:extLst>
              <a:ext uri="{FF2B5EF4-FFF2-40B4-BE49-F238E27FC236}">
                <a16:creationId xmlns:a16="http://schemas.microsoft.com/office/drawing/2014/main" id="{24085A31-5D68-4CED-82FE-192CB3ECA069}"/>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fr-BE"/>
          </a:p>
        </p:txBody>
      </p:sp>
      <p:sp>
        <p:nvSpPr>
          <p:cNvPr id="5" name="Espace réservé du numéro de diapositive 4">
            <a:extLst>
              <a:ext uri="{FF2B5EF4-FFF2-40B4-BE49-F238E27FC236}">
                <a16:creationId xmlns:a16="http://schemas.microsoft.com/office/drawing/2014/main" id="{EF574838-5D9A-4093-8CC3-2CE97289704A}"/>
              </a:ext>
            </a:extLst>
          </p:cNvPr>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05A215F5-DD0A-4ADD-AE3F-C759288BCC76}" type="slidenum">
              <a:rPr lang="fr-BE" smtClean="0"/>
              <a:t>‹N°›</a:t>
            </a:fld>
            <a:endParaRPr lang="fr-BE"/>
          </a:p>
        </p:txBody>
      </p:sp>
    </p:spTree>
    <p:extLst>
      <p:ext uri="{BB962C8B-B14F-4D97-AF65-F5344CB8AC3E}">
        <p14:creationId xmlns:p14="http://schemas.microsoft.com/office/powerpoint/2010/main" val="8716686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F8F3F6ED-E3C4-4462-B93F-B8607F85317E}"/>
              </a:ext>
            </a:extLst>
          </p:cNvPr>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eaLnBrk="1" hangingPunct="1">
              <a:defRPr sz="1200"/>
            </a:lvl1pPr>
          </a:lstStyle>
          <a:p>
            <a:pPr>
              <a:defRPr/>
            </a:pPr>
            <a:endParaRPr lang="fr-FR"/>
          </a:p>
        </p:txBody>
      </p:sp>
      <p:sp>
        <p:nvSpPr>
          <p:cNvPr id="30723" name="Rectangle 3">
            <a:extLst>
              <a:ext uri="{FF2B5EF4-FFF2-40B4-BE49-F238E27FC236}">
                <a16:creationId xmlns:a16="http://schemas.microsoft.com/office/drawing/2014/main" id="{DAFE4060-D4D6-4D14-802F-06BB9FDAEA79}"/>
              </a:ext>
            </a:extLst>
          </p:cNvPr>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algn="r" eaLnBrk="1" hangingPunct="1">
              <a:defRPr sz="1200"/>
            </a:lvl1pPr>
          </a:lstStyle>
          <a:p>
            <a:pPr>
              <a:defRPr/>
            </a:pPr>
            <a:endParaRPr lang="fr-FR"/>
          </a:p>
        </p:txBody>
      </p:sp>
      <p:sp>
        <p:nvSpPr>
          <p:cNvPr id="3076" name="Rectangle 4">
            <a:extLst>
              <a:ext uri="{FF2B5EF4-FFF2-40B4-BE49-F238E27FC236}">
                <a16:creationId xmlns:a16="http://schemas.microsoft.com/office/drawing/2014/main" id="{486C4DEE-7EF9-4D1B-AF81-E9D20465C667}"/>
              </a:ext>
            </a:extLst>
          </p:cNvPr>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F20520D7-7421-434D-861D-14CFAE79E4D1}"/>
              </a:ext>
            </a:extLst>
          </p:cNvPr>
          <p:cNvSpPr>
            <a:spLocks noGrp="1" noChangeArrowheads="1"/>
          </p:cNvSpPr>
          <p:nvPr>
            <p:ph type="body" sz="quarter" idx="3"/>
          </p:nvPr>
        </p:nvSpPr>
        <p:spPr bwMode="auto">
          <a:xfrm>
            <a:off x="906463" y="4714875"/>
            <a:ext cx="4984750" cy="4467225"/>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30726" name="Rectangle 6">
            <a:extLst>
              <a:ext uri="{FF2B5EF4-FFF2-40B4-BE49-F238E27FC236}">
                <a16:creationId xmlns:a16="http://schemas.microsoft.com/office/drawing/2014/main" id="{B1BCCE68-6BCA-4711-8B20-87213FA5FA38}"/>
              </a:ext>
            </a:extLst>
          </p:cNvPr>
          <p:cNvSpPr>
            <a:spLocks noGrp="1" noChangeArrowheads="1"/>
          </p:cNvSpPr>
          <p:nvPr>
            <p:ph type="ftr" sz="quarter" idx="4"/>
          </p:nvPr>
        </p:nvSpPr>
        <p:spPr bwMode="auto">
          <a:xfrm>
            <a:off x="0" y="9429750"/>
            <a:ext cx="2946400" cy="496888"/>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eaLnBrk="1" hangingPunct="1">
              <a:defRPr sz="1200"/>
            </a:lvl1pPr>
          </a:lstStyle>
          <a:p>
            <a:pPr>
              <a:defRPr/>
            </a:pPr>
            <a:endParaRPr lang="fr-FR"/>
          </a:p>
        </p:txBody>
      </p:sp>
      <p:sp>
        <p:nvSpPr>
          <p:cNvPr id="30727" name="Rectangle 7">
            <a:extLst>
              <a:ext uri="{FF2B5EF4-FFF2-40B4-BE49-F238E27FC236}">
                <a16:creationId xmlns:a16="http://schemas.microsoft.com/office/drawing/2014/main" id="{D4774DFF-43AC-4DB1-8047-EF13CF78B49C}"/>
              </a:ext>
            </a:extLst>
          </p:cNvPr>
          <p:cNvSpPr>
            <a:spLocks noGrp="1" noChangeArrowheads="1"/>
          </p:cNvSpPr>
          <p:nvPr>
            <p:ph type="sldNum" sz="quarter" idx="5"/>
          </p:nvPr>
        </p:nvSpPr>
        <p:spPr bwMode="auto">
          <a:xfrm>
            <a:off x="3851275" y="9429750"/>
            <a:ext cx="2946400" cy="496888"/>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algn="r" eaLnBrk="1" hangingPunct="1">
              <a:defRPr sz="1200"/>
            </a:lvl1pPr>
          </a:lstStyle>
          <a:p>
            <a:pPr>
              <a:defRPr/>
            </a:pPr>
            <a:fld id="{477A2850-B93F-4DDF-94AE-96DE588F6455}" type="slidenum">
              <a:rPr lang="fr-FR" altLang="fr-FR"/>
              <a:pPr>
                <a:defRPr/>
              </a:pPr>
              <a:t>‹N°›</a:t>
            </a:fld>
            <a:endParaRPr lang="fr-FR" alt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74DDC3-1477-43C7-9669-DA4A54288A02}"/>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BE"/>
          </a:p>
        </p:txBody>
      </p:sp>
      <p:sp>
        <p:nvSpPr>
          <p:cNvPr id="3" name="Sous-titre 2">
            <a:extLst>
              <a:ext uri="{FF2B5EF4-FFF2-40B4-BE49-F238E27FC236}">
                <a16:creationId xmlns:a16="http://schemas.microsoft.com/office/drawing/2014/main" id="{40099E8F-0493-4B79-9965-2AA78FDCA5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73DA6BAB-822D-4593-8805-BB24AF618C6B}"/>
              </a:ext>
            </a:extLst>
          </p:cNvPr>
          <p:cNvSpPr>
            <a:spLocks noGrp="1"/>
          </p:cNvSpPr>
          <p:nvPr>
            <p:ph type="dt" sz="half" idx="10"/>
          </p:nvPr>
        </p:nvSpPr>
        <p:spPr/>
        <p:txBody>
          <a:bodyPr/>
          <a:lstStyle/>
          <a:p>
            <a:fld id="{FE347C2B-E19A-433A-8F93-C86DD42527A2}" type="datetimeFigureOut">
              <a:rPr lang="fr-BE" smtClean="0"/>
              <a:t>27-01-26</a:t>
            </a:fld>
            <a:endParaRPr lang="fr-BE"/>
          </a:p>
        </p:txBody>
      </p:sp>
      <p:sp>
        <p:nvSpPr>
          <p:cNvPr id="5" name="Espace réservé du pied de page 4">
            <a:extLst>
              <a:ext uri="{FF2B5EF4-FFF2-40B4-BE49-F238E27FC236}">
                <a16:creationId xmlns:a16="http://schemas.microsoft.com/office/drawing/2014/main" id="{D8245CF1-D7E9-4E42-BEDE-1F93A8BB4D80}"/>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34CF1FD3-A5CE-4819-BCC0-11DF80992B7B}"/>
              </a:ext>
            </a:extLst>
          </p:cNvPr>
          <p:cNvSpPr>
            <a:spLocks noGrp="1"/>
          </p:cNvSpPr>
          <p:nvPr>
            <p:ph type="sldNum" sz="quarter" idx="12"/>
          </p:nvPr>
        </p:nvSpPr>
        <p:spPr/>
        <p:txBody>
          <a:bodyPr/>
          <a:lstStyle/>
          <a:p>
            <a:fld id="{90A0992B-576E-42CC-8CF1-871A4349BB87}" type="slidenum">
              <a:rPr lang="fr-BE" smtClean="0"/>
              <a:t>‹N°›</a:t>
            </a:fld>
            <a:endParaRPr lang="fr-BE"/>
          </a:p>
        </p:txBody>
      </p:sp>
    </p:spTree>
    <p:extLst>
      <p:ext uri="{BB962C8B-B14F-4D97-AF65-F5344CB8AC3E}">
        <p14:creationId xmlns:p14="http://schemas.microsoft.com/office/powerpoint/2010/main" val="4283238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B678E5-3044-4FE6-A37F-78A0E77ABA25}"/>
              </a:ext>
            </a:extLst>
          </p:cNvPr>
          <p:cNvSpPr>
            <a:spLocks noGrp="1"/>
          </p:cNvSpPr>
          <p:nvPr>
            <p:ph type="title"/>
          </p:nvPr>
        </p:nvSpPr>
        <p:spPr/>
        <p:txBody>
          <a:bodyPr/>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0F07C263-669C-4B72-AA08-492EEC78F6A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2340F35D-B440-4E6A-9D38-0D0B7BDF9F9E}"/>
              </a:ext>
            </a:extLst>
          </p:cNvPr>
          <p:cNvSpPr>
            <a:spLocks noGrp="1"/>
          </p:cNvSpPr>
          <p:nvPr>
            <p:ph type="dt" sz="half" idx="10"/>
          </p:nvPr>
        </p:nvSpPr>
        <p:spPr/>
        <p:txBody>
          <a:bodyPr/>
          <a:lstStyle/>
          <a:p>
            <a:fld id="{FE347C2B-E19A-433A-8F93-C86DD42527A2}" type="datetimeFigureOut">
              <a:rPr lang="fr-BE" smtClean="0"/>
              <a:t>27-01-26</a:t>
            </a:fld>
            <a:endParaRPr lang="fr-BE"/>
          </a:p>
        </p:txBody>
      </p:sp>
      <p:sp>
        <p:nvSpPr>
          <p:cNvPr id="5" name="Espace réservé du pied de page 4">
            <a:extLst>
              <a:ext uri="{FF2B5EF4-FFF2-40B4-BE49-F238E27FC236}">
                <a16:creationId xmlns:a16="http://schemas.microsoft.com/office/drawing/2014/main" id="{989B602B-6E2B-4580-9165-FCE5F62F8E44}"/>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BF3369E8-D6CD-48EB-A11B-02975A4F8EFF}"/>
              </a:ext>
            </a:extLst>
          </p:cNvPr>
          <p:cNvSpPr>
            <a:spLocks noGrp="1"/>
          </p:cNvSpPr>
          <p:nvPr>
            <p:ph type="sldNum" sz="quarter" idx="12"/>
          </p:nvPr>
        </p:nvSpPr>
        <p:spPr/>
        <p:txBody>
          <a:bodyPr/>
          <a:lstStyle/>
          <a:p>
            <a:fld id="{90A0992B-576E-42CC-8CF1-871A4349BB87}" type="slidenum">
              <a:rPr lang="fr-BE" smtClean="0"/>
              <a:t>‹N°›</a:t>
            </a:fld>
            <a:endParaRPr lang="fr-BE"/>
          </a:p>
        </p:txBody>
      </p:sp>
    </p:spTree>
    <p:extLst>
      <p:ext uri="{BB962C8B-B14F-4D97-AF65-F5344CB8AC3E}">
        <p14:creationId xmlns:p14="http://schemas.microsoft.com/office/powerpoint/2010/main" val="1731014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8DABCB3-6C4B-49E4-99A6-130713A51A22}"/>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77986AF4-F264-4255-8BEF-3F795C38E58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499216B3-F6FB-446B-B402-9A27DE346569}"/>
              </a:ext>
            </a:extLst>
          </p:cNvPr>
          <p:cNvSpPr>
            <a:spLocks noGrp="1"/>
          </p:cNvSpPr>
          <p:nvPr>
            <p:ph type="dt" sz="half" idx="10"/>
          </p:nvPr>
        </p:nvSpPr>
        <p:spPr/>
        <p:txBody>
          <a:bodyPr/>
          <a:lstStyle/>
          <a:p>
            <a:fld id="{FE347C2B-E19A-433A-8F93-C86DD42527A2}" type="datetimeFigureOut">
              <a:rPr lang="fr-BE" smtClean="0"/>
              <a:t>27-01-26</a:t>
            </a:fld>
            <a:endParaRPr lang="fr-BE"/>
          </a:p>
        </p:txBody>
      </p:sp>
      <p:sp>
        <p:nvSpPr>
          <p:cNvPr id="5" name="Espace réservé du pied de page 4">
            <a:extLst>
              <a:ext uri="{FF2B5EF4-FFF2-40B4-BE49-F238E27FC236}">
                <a16:creationId xmlns:a16="http://schemas.microsoft.com/office/drawing/2014/main" id="{BC05C1BE-9F4C-4A03-BE61-A3CA12D2319F}"/>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E22AB5CA-7769-49B3-8702-F59244396084}"/>
              </a:ext>
            </a:extLst>
          </p:cNvPr>
          <p:cNvSpPr>
            <a:spLocks noGrp="1"/>
          </p:cNvSpPr>
          <p:nvPr>
            <p:ph type="sldNum" sz="quarter" idx="12"/>
          </p:nvPr>
        </p:nvSpPr>
        <p:spPr/>
        <p:txBody>
          <a:bodyPr/>
          <a:lstStyle/>
          <a:p>
            <a:fld id="{90A0992B-576E-42CC-8CF1-871A4349BB87}" type="slidenum">
              <a:rPr lang="fr-BE" smtClean="0"/>
              <a:t>‹N°›</a:t>
            </a:fld>
            <a:endParaRPr lang="fr-BE"/>
          </a:p>
        </p:txBody>
      </p:sp>
    </p:spTree>
    <p:extLst>
      <p:ext uri="{BB962C8B-B14F-4D97-AF65-F5344CB8AC3E}">
        <p14:creationId xmlns:p14="http://schemas.microsoft.com/office/powerpoint/2010/main" val="8814440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pic>
        <p:nvPicPr>
          <p:cNvPr id="23" name="Image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176385" cy="2880000"/>
          </a:xfrm>
          <a:prstGeom prst="rect">
            <a:avLst/>
          </a:prstGeom>
        </p:spPr>
      </p:pic>
      <p:sp>
        <p:nvSpPr>
          <p:cNvPr id="36" name="Rectangle 35"/>
          <p:cNvSpPr/>
          <p:nvPr userDrawn="1"/>
        </p:nvSpPr>
        <p:spPr>
          <a:xfrm>
            <a:off x="0" y="5664000"/>
            <a:ext cx="4105051" cy="12000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sz="2400"/>
          </a:p>
        </p:txBody>
      </p:sp>
      <p:sp>
        <p:nvSpPr>
          <p:cNvPr id="2" name="Titre 1"/>
          <p:cNvSpPr>
            <a:spLocks noGrp="1"/>
          </p:cNvSpPr>
          <p:nvPr>
            <p:ph type="ctrTitle" hasCustomPrompt="1"/>
          </p:nvPr>
        </p:nvSpPr>
        <p:spPr>
          <a:xfrm>
            <a:off x="1816485" y="3840000"/>
            <a:ext cx="9414104" cy="2059200"/>
          </a:xfrm>
        </p:spPr>
        <p:txBody>
          <a:bodyPr anchor="t">
            <a:normAutofit/>
          </a:bodyPr>
          <a:lstStyle>
            <a:lvl1pPr algn="l">
              <a:defRPr sz="3000" b="1">
                <a:solidFill>
                  <a:srgbClr val="49C5B1"/>
                </a:solidFill>
              </a:defRPr>
            </a:lvl1pPr>
          </a:lstStyle>
          <a:p>
            <a:r>
              <a:rPr lang="fr-FR" dirty="0"/>
              <a:t>CLIQUEZ ET MODIFIEZ LE TITRE</a:t>
            </a:r>
          </a:p>
        </p:txBody>
      </p:sp>
      <p:sp>
        <p:nvSpPr>
          <p:cNvPr id="6" name="Rectangle 5"/>
          <p:cNvSpPr/>
          <p:nvPr userDrawn="1"/>
        </p:nvSpPr>
        <p:spPr>
          <a:xfrm>
            <a:off x="11230589" y="836711"/>
            <a:ext cx="961411" cy="97602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sz="2400"/>
          </a:p>
        </p:txBody>
      </p:sp>
      <p:sp>
        <p:nvSpPr>
          <p:cNvPr id="3" name="Espace réservé de la date 2">
            <a:extLst>
              <a:ext uri="{FF2B5EF4-FFF2-40B4-BE49-F238E27FC236}">
                <a16:creationId xmlns:a16="http://schemas.microsoft.com/office/drawing/2014/main" id="{5D6545E3-7932-4AF0-BC71-FB25AECAE2B7}"/>
              </a:ext>
            </a:extLst>
          </p:cNvPr>
          <p:cNvSpPr>
            <a:spLocks noGrp="1"/>
          </p:cNvSpPr>
          <p:nvPr>
            <p:ph type="dt" sz="half" idx="10"/>
          </p:nvPr>
        </p:nvSpPr>
        <p:spPr/>
        <p:txBody>
          <a:bodyPr/>
          <a:lstStyle/>
          <a:p>
            <a:pPr>
              <a:defRPr/>
            </a:pPr>
            <a:endParaRPr lang="fr-FR"/>
          </a:p>
        </p:txBody>
      </p:sp>
      <p:sp>
        <p:nvSpPr>
          <p:cNvPr id="4" name="Espace réservé du pied de page 3">
            <a:extLst>
              <a:ext uri="{FF2B5EF4-FFF2-40B4-BE49-F238E27FC236}">
                <a16:creationId xmlns:a16="http://schemas.microsoft.com/office/drawing/2014/main" id="{71A29623-2383-4638-BB19-43E20A56696E}"/>
              </a:ext>
            </a:extLst>
          </p:cNvPr>
          <p:cNvSpPr>
            <a:spLocks noGrp="1"/>
          </p:cNvSpPr>
          <p:nvPr>
            <p:ph type="ftr" sz="quarter" idx="11"/>
          </p:nvPr>
        </p:nvSpPr>
        <p:spPr/>
        <p:txBody>
          <a:bodyPr/>
          <a:lstStyle/>
          <a:p>
            <a:pPr>
              <a:defRPr/>
            </a:pPr>
            <a:endParaRPr lang="fr-FR" dirty="0"/>
          </a:p>
        </p:txBody>
      </p:sp>
      <p:sp>
        <p:nvSpPr>
          <p:cNvPr id="5" name="Espace réservé du numéro de diapositive 4">
            <a:extLst>
              <a:ext uri="{FF2B5EF4-FFF2-40B4-BE49-F238E27FC236}">
                <a16:creationId xmlns:a16="http://schemas.microsoft.com/office/drawing/2014/main" id="{5DFE9E63-C973-4E45-B4E5-C565476D8BCA}"/>
              </a:ext>
            </a:extLst>
          </p:cNvPr>
          <p:cNvSpPr>
            <a:spLocks noGrp="1"/>
          </p:cNvSpPr>
          <p:nvPr>
            <p:ph type="sldNum" sz="quarter" idx="12"/>
          </p:nvPr>
        </p:nvSpPr>
        <p:spPr/>
        <p:txBody>
          <a:bodyPr/>
          <a:lstStyle/>
          <a:p>
            <a:pPr>
              <a:defRPr/>
            </a:pPr>
            <a:fld id="{1DBDA7F5-EDBF-4E15-A75B-8D9418BADBCC}" type="slidenum">
              <a:rPr lang="fr-FR" altLang="fr-FR" smtClean="0"/>
              <a:pPr>
                <a:defRPr/>
              </a:pPr>
              <a:t>‹N°›</a:t>
            </a:fld>
            <a:endParaRPr lang="fr-FR" altLang="fr-FR" sz="1400"/>
          </a:p>
        </p:txBody>
      </p:sp>
    </p:spTree>
    <p:extLst>
      <p:ext uri="{BB962C8B-B14F-4D97-AF65-F5344CB8AC3E}">
        <p14:creationId xmlns:p14="http://schemas.microsoft.com/office/powerpoint/2010/main" val="2046934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980C4A-FD30-4471-B1BB-6CB7997C283B}"/>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C15512DC-0C64-43F1-ACB6-F36175FFE38F}"/>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2A4F0276-E77A-45C3-ADB0-96B7EA59CECE}"/>
              </a:ext>
            </a:extLst>
          </p:cNvPr>
          <p:cNvSpPr>
            <a:spLocks noGrp="1"/>
          </p:cNvSpPr>
          <p:nvPr>
            <p:ph type="dt" sz="half" idx="10"/>
          </p:nvPr>
        </p:nvSpPr>
        <p:spPr/>
        <p:txBody>
          <a:bodyPr/>
          <a:lstStyle/>
          <a:p>
            <a:fld id="{FE347C2B-E19A-433A-8F93-C86DD42527A2}" type="datetimeFigureOut">
              <a:rPr lang="fr-BE" smtClean="0"/>
              <a:t>27-01-26</a:t>
            </a:fld>
            <a:endParaRPr lang="fr-BE"/>
          </a:p>
        </p:txBody>
      </p:sp>
      <p:sp>
        <p:nvSpPr>
          <p:cNvPr id="5" name="Espace réservé du pied de page 4">
            <a:extLst>
              <a:ext uri="{FF2B5EF4-FFF2-40B4-BE49-F238E27FC236}">
                <a16:creationId xmlns:a16="http://schemas.microsoft.com/office/drawing/2014/main" id="{D0A09B1E-C5C3-41C8-9918-3AEF0D03764D}"/>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AFCF4EF2-ECD9-42F3-A5BD-B9CAD1CBB940}"/>
              </a:ext>
            </a:extLst>
          </p:cNvPr>
          <p:cNvSpPr>
            <a:spLocks noGrp="1"/>
          </p:cNvSpPr>
          <p:nvPr>
            <p:ph type="sldNum" sz="quarter" idx="12"/>
          </p:nvPr>
        </p:nvSpPr>
        <p:spPr/>
        <p:txBody>
          <a:bodyPr/>
          <a:lstStyle/>
          <a:p>
            <a:fld id="{90A0992B-576E-42CC-8CF1-871A4349BB87}" type="slidenum">
              <a:rPr lang="fr-BE" smtClean="0"/>
              <a:t>‹N°›</a:t>
            </a:fld>
            <a:endParaRPr lang="fr-BE"/>
          </a:p>
        </p:txBody>
      </p:sp>
    </p:spTree>
    <p:extLst>
      <p:ext uri="{BB962C8B-B14F-4D97-AF65-F5344CB8AC3E}">
        <p14:creationId xmlns:p14="http://schemas.microsoft.com/office/powerpoint/2010/main" val="1041665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3546B0-F276-45E6-943B-8D21B6E60F1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BE"/>
          </a:p>
        </p:txBody>
      </p:sp>
      <p:sp>
        <p:nvSpPr>
          <p:cNvPr id="3" name="Espace réservé du texte 2">
            <a:extLst>
              <a:ext uri="{FF2B5EF4-FFF2-40B4-BE49-F238E27FC236}">
                <a16:creationId xmlns:a16="http://schemas.microsoft.com/office/drawing/2014/main" id="{C1A0C6A1-9707-4A48-BD3E-194CC33F5C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1C71E9B9-C36D-47F8-AEA8-F0C748114D4B}"/>
              </a:ext>
            </a:extLst>
          </p:cNvPr>
          <p:cNvSpPr>
            <a:spLocks noGrp="1"/>
          </p:cNvSpPr>
          <p:nvPr>
            <p:ph type="dt" sz="half" idx="10"/>
          </p:nvPr>
        </p:nvSpPr>
        <p:spPr/>
        <p:txBody>
          <a:bodyPr/>
          <a:lstStyle/>
          <a:p>
            <a:fld id="{FE347C2B-E19A-433A-8F93-C86DD42527A2}" type="datetimeFigureOut">
              <a:rPr lang="fr-BE" smtClean="0"/>
              <a:t>27-01-26</a:t>
            </a:fld>
            <a:endParaRPr lang="fr-BE"/>
          </a:p>
        </p:txBody>
      </p:sp>
      <p:sp>
        <p:nvSpPr>
          <p:cNvPr id="5" name="Espace réservé du pied de page 4">
            <a:extLst>
              <a:ext uri="{FF2B5EF4-FFF2-40B4-BE49-F238E27FC236}">
                <a16:creationId xmlns:a16="http://schemas.microsoft.com/office/drawing/2014/main" id="{5E741B12-D8B6-424A-ACAB-1759A0344CDE}"/>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961952A0-5B52-4B2C-80EA-C5C529849AE5}"/>
              </a:ext>
            </a:extLst>
          </p:cNvPr>
          <p:cNvSpPr>
            <a:spLocks noGrp="1"/>
          </p:cNvSpPr>
          <p:nvPr>
            <p:ph type="sldNum" sz="quarter" idx="12"/>
          </p:nvPr>
        </p:nvSpPr>
        <p:spPr/>
        <p:txBody>
          <a:bodyPr/>
          <a:lstStyle/>
          <a:p>
            <a:fld id="{90A0992B-576E-42CC-8CF1-871A4349BB87}" type="slidenum">
              <a:rPr lang="fr-BE" smtClean="0"/>
              <a:t>‹N°›</a:t>
            </a:fld>
            <a:endParaRPr lang="fr-BE"/>
          </a:p>
        </p:txBody>
      </p:sp>
    </p:spTree>
    <p:extLst>
      <p:ext uri="{BB962C8B-B14F-4D97-AF65-F5344CB8AC3E}">
        <p14:creationId xmlns:p14="http://schemas.microsoft.com/office/powerpoint/2010/main" val="2155985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891335-9BE2-4CDE-B652-03529C387094}"/>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D009FDDA-891E-4FD5-BE8A-60CE799B5F82}"/>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a:extLst>
              <a:ext uri="{FF2B5EF4-FFF2-40B4-BE49-F238E27FC236}">
                <a16:creationId xmlns:a16="http://schemas.microsoft.com/office/drawing/2014/main" id="{BC54953C-C1C5-48CC-B546-A21914F8AA32}"/>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a:extLst>
              <a:ext uri="{FF2B5EF4-FFF2-40B4-BE49-F238E27FC236}">
                <a16:creationId xmlns:a16="http://schemas.microsoft.com/office/drawing/2014/main" id="{5EC68F4E-4990-422F-8A27-582517F8428F}"/>
              </a:ext>
            </a:extLst>
          </p:cNvPr>
          <p:cNvSpPr>
            <a:spLocks noGrp="1"/>
          </p:cNvSpPr>
          <p:nvPr>
            <p:ph type="dt" sz="half" idx="10"/>
          </p:nvPr>
        </p:nvSpPr>
        <p:spPr/>
        <p:txBody>
          <a:bodyPr/>
          <a:lstStyle/>
          <a:p>
            <a:fld id="{FE347C2B-E19A-433A-8F93-C86DD42527A2}" type="datetimeFigureOut">
              <a:rPr lang="fr-BE" smtClean="0"/>
              <a:t>27-01-26</a:t>
            </a:fld>
            <a:endParaRPr lang="fr-BE"/>
          </a:p>
        </p:txBody>
      </p:sp>
      <p:sp>
        <p:nvSpPr>
          <p:cNvPr id="6" name="Espace réservé du pied de page 5">
            <a:extLst>
              <a:ext uri="{FF2B5EF4-FFF2-40B4-BE49-F238E27FC236}">
                <a16:creationId xmlns:a16="http://schemas.microsoft.com/office/drawing/2014/main" id="{6556C194-978F-430C-AA01-44EDD4071015}"/>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D904F343-2EDD-44FA-853A-CAB6F8CB891B}"/>
              </a:ext>
            </a:extLst>
          </p:cNvPr>
          <p:cNvSpPr>
            <a:spLocks noGrp="1"/>
          </p:cNvSpPr>
          <p:nvPr>
            <p:ph type="sldNum" sz="quarter" idx="12"/>
          </p:nvPr>
        </p:nvSpPr>
        <p:spPr/>
        <p:txBody>
          <a:bodyPr/>
          <a:lstStyle/>
          <a:p>
            <a:fld id="{90A0992B-576E-42CC-8CF1-871A4349BB87}" type="slidenum">
              <a:rPr lang="fr-BE" smtClean="0"/>
              <a:t>‹N°›</a:t>
            </a:fld>
            <a:endParaRPr lang="fr-BE"/>
          </a:p>
        </p:txBody>
      </p:sp>
    </p:spTree>
    <p:extLst>
      <p:ext uri="{BB962C8B-B14F-4D97-AF65-F5344CB8AC3E}">
        <p14:creationId xmlns:p14="http://schemas.microsoft.com/office/powerpoint/2010/main" val="909684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367A22-06B1-41F9-A99D-7FB5C621946F}"/>
              </a:ext>
            </a:extLst>
          </p:cNvPr>
          <p:cNvSpPr>
            <a:spLocks noGrp="1"/>
          </p:cNvSpPr>
          <p:nvPr>
            <p:ph type="title"/>
          </p:nvPr>
        </p:nvSpPr>
        <p:spPr>
          <a:xfrm>
            <a:off x="839788" y="365125"/>
            <a:ext cx="10515600" cy="1325563"/>
          </a:xfrm>
        </p:spPr>
        <p:txBody>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B32BA115-58F8-4E87-9ADE-E31A9B246F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04C000A2-B15A-47AF-A0FF-1735C80DB1DC}"/>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a:extLst>
              <a:ext uri="{FF2B5EF4-FFF2-40B4-BE49-F238E27FC236}">
                <a16:creationId xmlns:a16="http://schemas.microsoft.com/office/drawing/2014/main" id="{C84E8E30-2EDF-4F25-A923-500B7FDA9B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BC9B935-C06C-42D1-B3F8-D11F0DCD722B}"/>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a:extLst>
              <a:ext uri="{FF2B5EF4-FFF2-40B4-BE49-F238E27FC236}">
                <a16:creationId xmlns:a16="http://schemas.microsoft.com/office/drawing/2014/main" id="{04DBE0C2-F71D-4531-8CE9-94B011812369}"/>
              </a:ext>
            </a:extLst>
          </p:cNvPr>
          <p:cNvSpPr>
            <a:spLocks noGrp="1"/>
          </p:cNvSpPr>
          <p:nvPr>
            <p:ph type="dt" sz="half" idx="10"/>
          </p:nvPr>
        </p:nvSpPr>
        <p:spPr/>
        <p:txBody>
          <a:bodyPr/>
          <a:lstStyle/>
          <a:p>
            <a:fld id="{FE347C2B-E19A-433A-8F93-C86DD42527A2}" type="datetimeFigureOut">
              <a:rPr lang="fr-BE" smtClean="0"/>
              <a:t>27-01-26</a:t>
            </a:fld>
            <a:endParaRPr lang="fr-BE"/>
          </a:p>
        </p:txBody>
      </p:sp>
      <p:sp>
        <p:nvSpPr>
          <p:cNvPr id="8" name="Espace réservé du pied de page 7">
            <a:extLst>
              <a:ext uri="{FF2B5EF4-FFF2-40B4-BE49-F238E27FC236}">
                <a16:creationId xmlns:a16="http://schemas.microsoft.com/office/drawing/2014/main" id="{E5CA41B2-6750-4603-AABF-FDE2C1B72016}"/>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0A8F7AD6-04D7-42A3-81E8-F97CAFC889B3}"/>
              </a:ext>
            </a:extLst>
          </p:cNvPr>
          <p:cNvSpPr>
            <a:spLocks noGrp="1"/>
          </p:cNvSpPr>
          <p:nvPr>
            <p:ph type="sldNum" sz="quarter" idx="12"/>
          </p:nvPr>
        </p:nvSpPr>
        <p:spPr/>
        <p:txBody>
          <a:bodyPr/>
          <a:lstStyle/>
          <a:p>
            <a:fld id="{90A0992B-576E-42CC-8CF1-871A4349BB87}" type="slidenum">
              <a:rPr lang="fr-BE" smtClean="0"/>
              <a:t>‹N°›</a:t>
            </a:fld>
            <a:endParaRPr lang="fr-BE"/>
          </a:p>
        </p:txBody>
      </p:sp>
    </p:spTree>
    <p:extLst>
      <p:ext uri="{BB962C8B-B14F-4D97-AF65-F5344CB8AC3E}">
        <p14:creationId xmlns:p14="http://schemas.microsoft.com/office/powerpoint/2010/main" val="3571410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1FA5DB-3A6D-402E-8CC4-DF8DA60F1EBA}"/>
              </a:ext>
            </a:extLst>
          </p:cNvPr>
          <p:cNvSpPr>
            <a:spLocks noGrp="1"/>
          </p:cNvSpPr>
          <p:nvPr>
            <p:ph type="title"/>
          </p:nvPr>
        </p:nvSpPr>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6BCB7349-0BEC-4BCD-A7B4-72A2109AEF22}"/>
              </a:ext>
            </a:extLst>
          </p:cNvPr>
          <p:cNvSpPr>
            <a:spLocks noGrp="1"/>
          </p:cNvSpPr>
          <p:nvPr>
            <p:ph type="dt" sz="half" idx="10"/>
          </p:nvPr>
        </p:nvSpPr>
        <p:spPr/>
        <p:txBody>
          <a:bodyPr/>
          <a:lstStyle/>
          <a:p>
            <a:fld id="{04EB6A17-D7A4-3049-9C0B-80302430D2B0}" type="datetimeFigureOut">
              <a:rPr lang="fr-FR" smtClean="0"/>
              <a:t>27/01/2026</a:t>
            </a:fld>
            <a:endParaRPr lang="fr-FR"/>
          </a:p>
        </p:txBody>
      </p:sp>
      <p:sp>
        <p:nvSpPr>
          <p:cNvPr id="4" name="Espace réservé du pied de page 3">
            <a:extLst>
              <a:ext uri="{FF2B5EF4-FFF2-40B4-BE49-F238E27FC236}">
                <a16:creationId xmlns:a16="http://schemas.microsoft.com/office/drawing/2014/main" id="{B482BC35-5490-4293-9580-F90D3ED93BA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A1D381B5-5817-433E-A99F-F133485756A2}"/>
              </a:ext>
            </a:extLst>
          </p:cNvPr>
          <p:cNvSpPr>
            <a:spLocks noGrp="1"/>
          </p:cNvSpPr>
          <p:nvPr>
            <p:ph type="sldNum" sz="quarter" idx="12"/>
          </p:nvPr>
        </p:nvSpPr>
        <p:spPr/>
        <p:txBody>
          <a:bodyPr/>
          <a:lstStyle/>
          <a:p>
            <a:fld id="{2E794143-8163-F543-A4DC-FC997488DC9F}" type="slidenum">
              <a:rPr lang="fr-FR" smtClean="0"/>
              <a:t>‹N°›</a:t>
            </a:fld>
            <a:endParaRPr lang="fr-FR"/>
          </a:p>
        </p:txBody>
      </p:sp>
    </p:spTree>
    <p:extLst>
      <p:ext uri="{BB962C8B-B14F-4D97-AF65-F5344CB8AC3E}">
        <p14:creationId xmlns:p14="http://schemas.microsoft.com/office/powerpoint/2010/main" val="520037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A4D1766-FD6C-4122-8DE7-1242EEEADA3B}"/>
              </a:ext>
            </a:extLst>
          </p:cNvPr>
          <p:cNvSpPr>
            <a:spLocks noGrp="1"/>
          </p:cNvSpPr>
          <p:nvPr>
            <p:ph type="dt" sz="half" idx="10"/>
          </p:nvPr>
        </p:nvSpPr>
        <p:spPr/>
        <p:txBody>
          <a:bodyPr/>
          <a:lstStyle/>
          <a:p>
            <a:fld id="{04EB6A17-D7A4-3049-9C0B-80302430D2B0}" type="datetimeFigureOut">
              <a:rPr lang="fr-FR" smtClean="0"/>
              <a:t>27/01/2026</a:t>
            </a:fld>
            <a:endParaRPr lang="fr-FR"/>
          </a:p>
        </p:txBody>
      </p:sp>
      <p:sp>
        <p:nvSpPr>
          <p:cNvPr id="3" name="Espace réservé du pied de page 2">
            <a:extLst>
              <a:ext uri="{FF2B5EF4-FFF2-40B4-BE49-F238E27FC236}">
                <a16:creationId xmlns:a16="http://schemas.microsoft.com/office/drawing/2014/main" id="{88531FE1-0D10-4FE3-B078-3B3A1713704C}"/>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D7E6D4F-08A8-497E-968A-C7A508A05E1C}"/>
              </a:ext>
            </a:extLst>
          </p:cNvPr>
          <p:cNvSpPr>
            <a:spLocks noGrp="1"/>
          </p:cNvSpPr>
          <p:nvPr>
            <p:ph type="sldNum" sz="quarter" idx="12"/>
          </p:nvPr>
        </p:nvSpPr>
        <p:spPr/>
        <p:txBody>
          <a:bodyPr/>
          <a:lstStyle/>
          <a:p>
            <a:fld id="{2E794143-8163-F543-A4DC-FC997488DC9F}" type="slidenum">
              <a:rPr lang="fr-FR" smtClean="0"/>
              <a:t>‹N°›</a:t>
            </a:fld>
            <a:endParaRPr lang="fr-FR"/>
          </a:p>
        </p:txBody>
      </p:sp>
    </p:spTree>
    <p:extLst>
      <p:ext uri="{BB962C8B-B14F-4D97-AF65-F5344CB8AC3E}">
        <p14:creationId xmlns:p14="http://schemas.microsoft.com/office/powerpoint/2010/main" val="3083501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42F9C0-390B-42ED-BB1C-BF71F95CD7A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du contenu 2">
            <a:extLst>
              <a:ext uri="{FF2B5EF4-FFF2-40B4-BE49-F238E27FC236}">
                <a16:creationId xmlns:a16="http://schemas.microsoft.com/office/drawing/2014/main" id="{BFE34EC4-3172-46E3-9DB2-8CAEA0AFE1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a:extLst>
              <a:ext uri="{FF2B5EF4-FFF2-40B4-BE49-F238E27FC236}">
                <a16:creationId xmlns:a16="http://schemas.microsoft.com/office/drawing/2014/main" id="{601368FA-FAB9-499E-9525-39E19F93DD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9B0F53C-909C-4687-BE37-3C3B91F97D4E}"/>
              </a:ext>
            </a:extLst>
          </p:cNvPr>
          <p:cNvSpPr>
            <a:spLocks noGrp="1"/>
          </p:cNvSpPr>
          <p:nvPr>
            <p:ph type="dt" sz="half" idx="10"/>
          </p:nvPr>
        </p:nvSpPr>
        <p:spPr/>
        <p:txBody>
          <a:bodyPr/>
          <a:lstStyle/>
          <a:p>
            <a:fld id="{04EB6A17-D7A4-3049-9C0B-80302430D2B0}" type="datetimeFigureOut">
              <a:rPr lang="fr-FR" smtClean="0"/>
              <a:t>27/01/2026</a:t>
            </a:fld>
            <a:endParaRPr lang="fr-FR"/>
          </a:p>
        </p:txBody>
      </p:sp>
      <p:sp>
        <p:nvSpPr>
          <p:cNvPr id="6" name="Espace réservé du pied de page 5">
            <a:extLst>
              <a:ext uri="{FF2B5EF4-FFF2-40B4-BE49-F238E27FC236}">
                <a16:creationId xmlns:a16="http://schemas.microsoft.com/office/drawing/2014/main" id="{52925ACF-C03A-46F8-AF32-F7F482EBF85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20EAE43-F03B-4383-B73A-84A7E1D5F83D}"/>
              </a:ext>
            </a:extLst>
          </p:cNvPr>
          <p:cNvSpPr>
            <a:spLocks noGrp="1"/>
          </p:cNvSpPr>
          <p:nvPr>
            <p:ph type="sldNum" sz="quarter" idx="12"/>
          </p:nvPr>
        </p:nvSpPr>
        <p:spPr/>
        <p:txBody>
          <a:bodyPr/>
          <a:lstStyle/>
          <a:p>
            <a:fld id="{2E794143-8163-F543-A4DC-FC997488DC9F}" type="slidenum">
              <a:rPr lang="fr-FR" smtClean="0"/>
              <a:t>‹N°›</a:t>
            </a:fld>
            <a:endParaRPr lang="fr-FR"/>
          </a:p>
        </p:txBody>
      </p:sp>
    </p:spTree>
    <p:extLst>
      <p:ext uri="{BB962C8B-B14F-4D97-AF65-F5344CB8AC3E}">
        <p14:creationId xmlns:p14="http://schemas.microsoft.com/office/powerpoint/2010/main" val="2469705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5E3074-7E04-46DA-85DA-51F7FB09579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pour une image  2">
            <a:extLst>
              <a:ext uri="{FF2B5EF4-FFF2-40B4-BE49-F238E27FC236}">
                <a16:creationId xmlns:a16="http://schemas.microsoft.com/office/drawing/2014/main" id="{1705D6C7-2227-4BE7-9C92-3CE5F09E40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a:extLst>
              <a:ext uri="{FF2B5EF4-FFF2-40B4-BE49-F238E27FC236}">
                <a16:creationId xmlns:a16="http://schemas.microsoft.com/office/drawing/2014/main" id="{03A79437-464E-4114-8694-78B05C9727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CD5CBB1-B339-4CA9-94A4-B8197D5F5033}"/>
              </a:ext>
            </a:extLst>
          </p:cNvPr>
          <p:cNvSpPr>
            <a:spLocks noGrp="1"/>
          </p:cNvSpPr>
          <p:nvPr>
            <p:ph type="dt" sz="half" idx="10"/>
          </p:nvPr>
        </p:nvSpPr>
        <p:spPr/>
        <p:txBody>
          <a:bodyPr/>
          <a:lstStyle/>
          <a:p>
            <a:fld id="{FE347C2B-E19A-433A-8F93-C86DD42527A2}" type="datetimeFigureOut">
              <a:rPr lang="fr-BE" smtClean="0"/>
              <a:t>27-01-26</a:t>
            </a:fld>
            <a:endParaRPr lang="fr-BE"/>
          </a:p>
        </p:txBody>
      </p:sp>
      <p:sp>
        <p:nvSpPr>
          <p:cNvPr id="6" name="Espace réservé du pied de page 5">
            <a:extLst>
              <a:ext uri="{FF2B5EF4-FFF2-40B4-BE49-F238E27FC236}">
                <a16:creationId xmlns:a16="http://schemas.microsoft.com/office/drawing/2014/main" id="{8296D879-437B-4CC8-8749-7FE267B3556B}"/>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2CFD4A9C-6B13-4BBD-B1E1-16C90DBF4D57}"/>
              </a:ext>
            </a:extLst>
          </p:cNvPr>
          <p:cNvSpPr>
            <a:spLocks noGrp="1"/>
          </p:cNvSpPr>
          <p:nvPr>
            <p:ph type="sldNum" sz="quarter" idx="12"/>
          </p:nvPr>
        </p:nvSpPr>
        <p:spPr/>
        <p:txBody>
          <a:bodyPr/>
          <a:lstStyle/>
          <a:p>
            <a:fld id="{90A0992B-576E-42CC-8CF1-871A4349BB87}" type="slidenum">
              <a:rPr lang="fr-BE" smtClean="0"/>
              <a:t>‹N°›</a:t>
            </a:fld>
            <a:endParaRPr lang="fr-BE"/>
          </a:p>
        </p:txBody>
      </p:sp>
    </p:spTree>
    <p:extLst>
      <p:ext uri="{BB962C8B-B14F-4D97-AF65-F5344CB8AC3E}">
        <p14:creationId xmlns:p14="http://schemas.microsoft.com/office/powerpoint/2010/main" val="2796521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94F77CD-1FCD-4CC8-A85C-1E947AEF97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2BDCA0A3-ED8D-418C-A08F-9F4702707C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160F0C11-AF1C-45EE-AF72-EC9C3D0472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fr-FR"/>
          </a:p>
        </p:txBody>
      </p:sp>
      <p:sp>
        <p:nvSpPr>
          <p:cNvPr id="5" name="Espace réservé du pied de page 4">
            <a:extLst>
              <a:ext uri="{FF2B5EF4-FFF2-40B4-BE49-F238E27FC236}">
                <a16:creationId xmlns:a16="http://schemas.microsoft.com/office/drawing/2014/main" id="{7665E335-576B-4CCE-B28A-7872D6BD6A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fr-FR"/>
          </a:p>
        </p:txBody>
      </p:sp>
      <p:sp>
        <p:nvSpPr>
          <p:cNvPr id="6" name="Espace réservé du numéro de diapositive 5">
            <a:extLst>
              <a:ext uri="{FF2B5EF4-FFF2-40B4-BE49-F238E27FC236}">
                <a16:creationId xmlns:a16="http://schemas.microsoft.com/office/drawing/2014/main" id="{6538DC1D-E94D-4444-A594-71CE6EBE4A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1DBDA7F5-EDBF-4E15-A75B-8D9418BADBCC}" type="slidenum">
              <a:rPr lang="fr-FR" altLang="fr-FR" smtClean="0"/>
              <a:pPr>
                <a:defRPr/>
              </a:pPr>
              <a:t>‹N°›</a:t>
            </a:fld>
            <a:endParaRPr lang="fr-FR" altLang="fr-FR" sz="1400"/>
          </a:p>
        </p:txBody>
      </p:sp>
      <p:pic>
        <p:nvPicPr>
          <p:cNvPr id="7" name="Image 6">
            <a:extLst>
              <a:ext uri="{FF2B5EF4-FFF2-40B4-BE49-F238E27FC236}">
                <a16:creationId xmlns:a16="http://schemas.microsoft.com/office/drawing/2014/main" id="{1A8B6CE0-4F5E-4880-B1E5-AAF337F9190C}"/>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2" y="5658000"/>
            <a:ext cx="3823497" cy="1200000"/>
          </a:xfrm>
          <a:prstGeom prst="rect">
            <a:avLst/>
          </a:prstGeom>
        </p:spPr>
      </p:pic>
      <p:sp>
        <p:nvSpPr>
          <p:cNvPr id="8" name="Espace réservé de la date 3">
            <a:extLst>
              <a:ext uri="{FF2B5EF4-FFF2-40B4-BE49-F238E27FC236}">
                <a16:creationId xmlns:a16="http://schemas.microsoft.com/office/drawing/2014/main" id="{4397A048-A28D-4D18-9791-63301FDBBECA}"/>
              </a:ext>
            </a:extLst>
          </p:cNvPr>
          <p:cNvSpPr txBox="1">
            <a:spLocks/>
          </p:cNvSpPr>
          <p:nvPr userDrawn="1"/>
        </p:nvSpPr>
        <p:spPr>
          <a:xfrm>
            <a:off x="9504000" y="288000"/>
            <a:ext cx="2400000" cy="720000"/>
          </a:xfrm>
          <a:prstGeom prst="rect">
            <a:avLst/>
          </a:prstGeom>
        </p:spPr>
        <p:txBody>
          <a:bodyPr/>
          <a:lstStyle>
            <a:defPPr>
              <a:defRPr lang="fr-FR"/>
            </a:defPPr>
            <a:lvl1pPr marL="0" algn="r" defTabSz="457200" rtl="0" eaLnBrk="1" latinLnBrk="0" hangingPunct="1">
              <a:defRPr sz="1800" kern="1200">
                <a:solidFill>
                  <a:schemeClr val="tx1"/>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EB6A17-D7A4-3049-9C0B-80302430D2B0}" type="datetimeFigureOut">
              <a:rPr lang="fr-FR" sz="1200" smtClean="0">
                <a:solidFill>
                  <a:srgbClr val="898989"/>
                </a:solidFill>
              </a:rPr>
              <a:pPr/>
              <a:t>27/01/2026</a:t>
            </a:fld>
            <a:endParaRPr lang="fr-FR" sz="1200" dirty="0">
              <a:solidFill>
                <a:srgbClr val="898989"/>
              </a:solidFill>
            </a:endParaRPr>
          </a:p>
          <a:p>
            <a:fld id="{2E794143-8163-F543-A4DC-FC997488DC9F}" type="slidenum">
              <a:rPr lang="fr-FR" sz="1200" b="1" smtClean="0">
                <a:solidFill>
                  <a:srgbClr val="898989"/>
                </a:solidFill>
              </a:rPr>
              <a:pPr/>
              <a:t>‹N°›</a:t>
            </a:fld>
            <a:endParaRPr lang="fr-FR" sz="1200" b="1" dirty="0">
              <a:solidFill>
                <a:srgbClr val="898989"/>
              </a:solidFill>
            </a:endParaRPr>
          </a:p>
        </p:txBody>
      </p:sp>
      <p:sp>
        <p:nvSpPr>
          <p:cNvPr id="9" name="Rectangle 6">
            <a:extLst>
              <a:ext uri="{FF2B5EF4-FFF2-40B4-BE49-F238E27FC236}">
                <a16:creationId xmlns:a16="http://schemas.microsoft.com/office/drawing/2014/main" id="{CD112439-03E1-45C6-A305-7FD8F5EA5EE0}"/>
              </a:ext>
            </a:extLst>
          </p:cNvPr>
          <p:cNvSpPr>
            <a:spLocks noChangeArrowheads="1"/>
          </p:cNvSpPr>
          <p:nvPr userDrawn="1"/>
        </p:nvSpPr>
        <p:spPr bwMode="auto">
          <a:xfrm>
            <a:off x="10992000" y="6618000"/>
            <a:ext cx="1200000" cy="240000"/>
          </a:xfrm>
          <a:prstGeom prst="rect">
            <a:avLst/>
          </a:prstGeom>
          <a:solidFill>
            <a:srgbClr val="49C5B1"/>
          </a:solidFill>
          <a:ln>
            <a:noFill/>
          </a:ln>
        </p:spPr>
        <p:txBody>
          <a:bodyPr/>
          <a:lstStyle/>
          <a:p>
            <a:endParaRPr lang="fr-FR" sz="2400"/>
          </a:p>
        </p:txBody>
      </p:sp>
      <p:sp>
        <p:nvSpPr>
          <p:cNvPr id="10" name="ZoneTexte 12">
            <a:extLst>
              <a:ext uri="{FF2B5EF4-FFF2-40B4-BE49-F238E27FC236}">
                <a16:creationId xmlns:a16="http://schemas.microsoft.com/office/drawing/2014/main" id="{27C44C93-636D-4E5B-AF3A-D3316575001E}"/>
              </a:ext>
            </a:extLst>
          </p:cNvPr>
          <p:cNvSpPr txBox="1">
            <a:spLocks noChangeArrowheads="1"/>
          </p:cNvSpPr>
          <p:nvPr userDrawn="1"/>
        </p:nvSpPr>
        <p:spPr bwMode="auto">
          <a:xfrm>
            <a:off x="0" y="6245501"/>
            <a:ext cx="10752000"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r" eaLnBrk="1" hangingPunct="1"/>
            <a:r>
              <a:rPr lang="fr-FR" sz="1200" b="1" spc="-50" dirty="0">
                <a:solidFill>
                  <a:srgbClr val="000000"/>
                </a:solidFill>
                <a:latin typeface="Arial" charset="0"/>
                <a:cs typeface="Arial" charset="0"/>
              </a:rPr>
              <a:t>Service public de Wallonie</a:t>
            </a:r>
            <a:r>
              <a:rPr lang="en-GB" sz="1200" b="1" kern="1200" spc="-50" dirty="0">
                <a:solidFill>
                  <a:schemeClr val="tx1"/>
                </a:solidFill>
                <a:effectLst/>
                <a:latin typeface="Arial"/>
                <a:ea typeface="ＭＳ Ｐゴシック" charset="0"/>
                <a:cs typeface="Arial"/>
              </a:rPr>
              <a:t> </a:t>
            </a:r>
            <a:r>
              <a:rPr lang="fr-FR" sz="1100" b="1" kern="1200" spc="-50" dirty="0">
                <a:solidFill>
                  <a:schemeClr val="tx1"/>
                </a:solidFill>
                <a:effectLst/>
                <a:latin typeface="Arial"/>
                <a:ea typeface="ＭＳ Ｐゴシック" charset="0"/>
                <a:cs typeface="Arial"/>
              </a:rPr>
              <a:t>|</a:t>
            </a:r>
            <a:r>
              <a:rPr lang="fr-FR" sz="1200" b="1" kern="1200" spc="-50" dirty="0">
                <a:solidFill>
                  <a:schemeClr val="tx1"/>
                </a:solidFill>
                <a:effectLst/>
                <a:latin typeface="Arial"/>
                <a:ea typeface="ＭＳ Ｐゴシック" charset="0"/>
                <a:cs typeface="Arial"/>
              </a:rPr>
              <a:t> </a:t>
            </a:r>
            <a:r>
              <a:rPr lang="fr-FR" sz="1200" b="1" kern="1200" spc="-50" dirty="0">
                <a:solidFill>
                  <a:srgbClr val="49C5B1"/>
                </a:solidFill>
                <a:effectLst/>
                <a:latin typeface="Arial"/>
                <a:ea typeface="ＭＳ Ｐゴシック" charset="0"/>
                <a:cs typeface="Arial"/>
              </a:rPr>
              <a:t>SPW Mobilité et Infrastructures</a:t>
            </a:r>
            <a:endParaRPr lang="fr-FR" sz="1200" b="1" spc="-50" dirty="0">
              <a:solidFill>
                <a:srgbClr val="49C5B1"/>
              </a:solidFill>
              <a:latin typeface="Arial"/>
              <a:cs typeface="Arial"/>
            </a:endParaRPr>
          </a:p>
        </p:txBody>
      </p:sp>
    </p:spTree>
    <p:extLst>
      <p:ext uri="{BB962C8B-B14F-4D97-AF65-F5344CB8AC3E}">
        <p14:creationId xmlns:p14="http://schemas.microsoft.com/office/powerpoint/2010/main" val="3246357203"/>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 id="214748393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6E3A30B-7D5D-4747-86E1-3BC6D2950F72}"/>
              </a:ext>
            </a:extLst>
          </p:cNvPr>
          <p:cNvSpPr>
            <a:spLocks noGrp="1" noChangeArrowheads="1"/>
          </p:cNvSpPr>
          <p:nvPr>
            <p:ph type="ctrTitle"/>
          </p:nvPr>
        </p:nvSpPr>
        <p:spPr>
          <a:xfrm>
            <a:off x="767408" y="2708920"/>
            <a:ext cx="10513168" cy="1800200"/>
          </a:xfrm>
        </p:spPr>
        <p:txBody>
          <a:bodyPr>
            <a:normAutofit/>
          </a:bodyPr>
          <a:lstStyle/>
          <a:p>
            <a:pPr algn="ctr"/>
            <a:r>
              <a:rPr lang="fr-BE" sz="6000" dirty="0"/>
              <a:t>LES REPARATIONS DU BETON :</a:t>
            </a:r>
            <a:br>
              <a:rPr lang="fr-BE" sz="6000" dirty="0"/>
            </a:br>
            <a:r>
              <a:rPr lang="fr-BE" sz="6000" dirty="0"/>
              <a:t>Le diable se cache dans les détails.</a:t>
            </a:r>
          </a:p>
        </p:txBody>
      </p:sp>
    </p:spTree>
    <p:extLst>
      <p:ext uri="{BB962C8B-B14F-4D97-AF65-F5344CB8AC3E}">
        <p14:creationId xmlns:p14="http://schemas.microsoft.com/office/powerpoint/2010/main" val="19630270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07DC4-DDB5-CE2D-995A-662259D15182}"/>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59CE7070-6BF4-778C-C9BF-F6F0571ED772}"/>
              </a:ext>
            </a:extLst>
          </p:cNvPr>
          <p:cNvSpPr>
            <a:spLocks noGrp="1"/>
          </p:cNvSpPr>
          <p:nvPr>
            <p:ph type="title"/>
          </p:nvPr>
        </p:nvSpPr>
        <p:spPr>
          <a:xfrm>
            <a:off x="838200" y="260649"/>
            <a:ext cx="10515600" cy="1512168"/>
          </a:xfrm>
        </p:spPr>
        <p:txBody>
          <a:bodyPr anchor="ctr">
            <a:normAutofit fontScale="90000"/>
          </a:bodyPr>
          <a:lstStyle/>
          <a:p>
            <a:r>
              <a:rPr lang="fr-BE" dirty="0"/>
              <a:t>NBN EN 1504-10 : Application sur site des produits et systèmes et contrôle de la qualité des travaux</a:t>
            </a:r>
          </a:p>
        </p:txBody>
      </p:sp>
      <p:pic>
        <p:nvPicPr>
          <p:cNvPr id="3" name="Espace réservé du contenu 2">
            <a:extLst>
              <a:ext uri="{FF2B5EF4-FFF2-40B4-BE49-F238E27FC236}">
                <a16:creationId xmlns:a16="http://schemas.microsoft.com/office/drawing/2014/main" id="{82F3F56D-6614-045B-A71A-D353668F3342}"/>
              </a:ext>
            </a:extLst>
          </p:cNvPr>
          <p:cNvPicPr>
            <a:picLocks noGrp="1" noChangeAspect="1"/>
          </p:cNvPicPr>
          <p:nvPr>
            <p:ph sz="half" idx="1"/>
          </p:nvPr>
        </p:nvPicPr>
        <p:blipFill>
          <a:blip r:embed="rId2"/>
          <a:stretch>
            <a:fillRect/>
          </a:stretch>
        </p:blipFill>
        <p:spPr>
          <a:xfrm>
            <a:off x="985766" y="1772816"/>
            <a:ext cx="3513704" cy="4021175"/>
          </a:xfrm>
          <a:prstGeom prst="rect">
            <a:avLst/>
          </a:prstGeom>
          <a:noFill/>
        </p:spPr>
      </p:pic>
      <p:sp>
        <p:nvSpPr>
          <p:cNvPr id="14" name="Content Placeholder 3">
            <a:extLst>
              <a:ext uri="{FF2B5EF4-FFF2-40B4-BE49-F238E27FC236}">
                <a16:creationId xmlns:a16="http://schemas.microsoft.com/office/drawing/2014/main" id="{C0FCA999-33CC-39DA-4E89-E6ADA9417929}"/>
              </a:ext>
            </a:extLst>
          </p:cNvPr>
          <p:cNvSpPr>
            <a:spLocks noGrp="1"/>
          </p:cNvSpPr>
          <p:nvPr>
            <p:ph sz="half" idx="2"/>
          </p:nvPr>
        </p:nvSpPr>
        <p:spPr>
          <a:xfrm>
            <a:off x="5951984" y="2924944"/>
            <a:ext cx="5181600" cy="2869048"/>
          </a:xfrm>
        </p:spPr>
        <p:txBody>
          <a:bodyPr>
            <a:normAutofit lnSpcReduction="10000"/>
          </a:bodyPr>
          <a:lstStyle/>
          <a:p>
            <a:r>
              <a:rPr lang="fr-BE" noProof="0" dirty="0"/>
              <a:t>Trait de scie.</a:t>
            </a:r>
          </a:p>
          <a:p>
            <a:r>
              <a:rPr lang="fr-BE" noProof="0" dirty="0"/>
              <a:t>Décapage au marteau burineur.</a:t>
            </a:r>
          </a:p>
          <a:p>
            <a:r>
              <a:rPr lang="fr-BE" dirty="0"/>
              <a:t>Décapage à l’hydrodémolition.</a:t>
            </a:r>
          </a:p>
          <a:p>
            <a:r>
              <a:rPr lang="fr-BE" noProof="0" dirty="0"/>
              <a:t>Nettoyage (Sablage, eau sous pression),</a:t>
            </a:r>
          </a:p>
          <a:p>
            <a:r>
              <a:rPr lang="fr-BE" dirty="0"/>
              <a:t>Humidification.</a:t>
            </a:r>
            <a:endParaRPr lang="fr-BE" noProof="0" dirty="0"/>
          </a:p>
        </p:txBody>
      </p:sp>
      <p:sp>
        <p:nvSpPr>
          <p:cNvPr id="4" name="ZoneTexte 3">
            <a:extLst>
              <a:ext uri="{FF2B5EF4-FFF2-40B4-BE49-F238E27FC236}">
                <a16:creationId xmlns:a16="http://schemas.microsoft.com/office/drawing/2014/main" id="{BEBC3AA9-79F1-B3BE-3103-B6C7FBBD7E62}"/>
              </a:ext>
            </a:extLst>
          </p:cNvPr>
          <p:cNvSpPr txBox="1"/>
          <p:nvPr/>
        </p:nvSpPr>
        <p:spPr>
          <a:xfrm>
            <a:off x="5951984" y="1938484"/>
            <a:ext cx="6093912" cy="646331"/>
          </a:xfrm>
          <a:prstGeom prst="rect">
            <a:avLst/>
          </a:prstGeom>
          <a:noFill/>
        </p:spPr>
        <p:txBody>
          <a:bodyPr wrap="square">
            <a:spAutoFit/>
          </a:bodyPr>
          <a:lstStyle/>
          <a:p>
            <a:r>
              <a:rPr lang="fr-BE" sz="3600" dirty="0"/>
              <a:t>Décapage du béton</a:t>
            </a:r>
          </a:p>
        </p:txBody>
      </p:sp>
    </p:spTree>
    <p:extLst>
      <p:ext uri="{BB962C8B-B14F-4D97-AF65-F5344CB8AC3E}">
        <p14:creationId xmlns:p14="http://schemas.microsoft.com/office/powerpoint/2010/main" val="2726894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B9E1D-3305-1304-BBE9-944BA1C19B3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E43596F-4810-481E-A35D-B273E16E031C}"/>
              </a:ext>
            </a:extLst>
          </p:cNvPr>
          <p:cNvSpPr>
            <a:spLocks noGrp="1" noChangeArrowheads="1"/>
          </p:cNvSpPr>
          <p:nvPr>
            <p:ph type="ctrTitle"/>
          </p:nvPr>
        </p:nvSpPr>
        <p:spPr>
          <a:xfrm>
            <a:off x="720000" y="2520000"/>
            <a:ext cx="10992624" cy="1800000"/>
          </a:xfrm>
        </p:spPr>
        <p:txBody>
          <a:bodyPr>
            <a:normAutofit/>
          </a:bodyPr>
          <a:lstStyle/>
          <a:p>
            <a:pPr algn="ctr">
              <a:tabLst>
                <a:tab pos="7445375" algn="l"/>
              </a:tabLst>
              <a:defRPr/>
            </a:pPr>
            <a:r>
              <a:rPr lang="fr-BE" sz="5000" dirty="0">
                <a:latin typeface="+mn-lt"/>
              </a:rPr>
              <a:t>5- Préparation et Application du produit.</a:t>
            </a:r>
            <a:endParaRPr lang="fr-FR" altLang="fr-FR" sz="5000" dirty="0">
              <a:latin typeface="+mn-lt"/>
            </a:endParaRPr>
          </a:p>
        </p:txBody>
      </p:sp>
    </p:spTree>
    <p:extLst>
      <p:ext uri="{BB962C8B-B14F-4D97-AF65-F5344CB8AC3E}">
        <p14:creationId xmlns:p14="http://schemas.microsoft.com/office/powerpoint/2010/main" val="3837846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18BB6-E3F2-EFF7-6850-B8AF9F4B3D1A}"/>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F802D5C4-9E87-B48B-742C-9A465074CFF4}"/>
              </a:ext>
            </a:extLst>
          </p:cNvPr>
          <p:cNvSpPr>
            <a:spLocks noGrp="1"/>
          </p:cNvSpPr>
          <p:nvPr>
            <p:ph type="title"/>
          </p:nvPr>
        </p:nvSpPr>
        <p:spPr/>
        <p:txBody>
          <a:bodyPr>
            <a:normAutofit/>
          </a:bodyPr>
          <a:lstStyle/>
          <a:p>
            <a:r>
              <a:rPr lang="fr-BE" sz="2700" b="1" dirty="0">
                <a:latin typeface="+mn-lt"/>
              </a:rPr>
              <a:t>Fiches techniques normalisées</a:t>
            </a:r>
            <a:br>
              <a:rPr lang="fr-BE" sz="2800" i="1" dirty="0"/>
            </a:br>
            <a:endParaRPr lang="fr-BE" sz="2200" dirty="0">
              <a:latin typeface="+mn-lt"/>
            </a:endParaRPr>
          </a:p>
        </p:txBody>
      </p:sp>
      <p:sp>
        <p:nvSpPr>
          <p:cNvPr id="10" name="Espace réservé du contenu 9">
            <a:extLst>
              <a:ext uri="{FF2B5EF4-FFF2-40B4-BE49-F238E27FC236}">
                <a16:creationId xmlns:a16="http://schemas.microsoft.com/office/drawing/2014/main" id="{847F4889-6F2C-04FA-8399-AF66707028B7}"/>
              </a:ext>
            </a:extLst>
          </p:cNvPr>
          <p:cNvSpPr>
            <a:spLocks noGrp="1"/>
          </p:cNvSpPr>
          <p:nvPr>
            <p:ph idx="1"/>
          </p:nvPr>
        </p:nvSpPr>
        <p:spPr>
          <a:xfrm>
            <a:off x="551384" y="1825625"/>
            <a:ext cx="11449272" cy="4351338"/>
          </a:xfrm>
        </p:spPr>
        <p:txBody>
          <a:bodyPr>
            <a:normAutofit/>
          </a:bodyPr>
          <a:lstStyle/>
          <a:p>
            <a:r>
              <a:rPr lang="fr-BE" dirty="0"/>
              <a:t>Proportions des constituants.</a:t>
            </a:r>
          </a:p>
          <a:p>
            <a:r>
              <a:rPr lang="fr-BE" dirty="0"/>
              <a:t>Matériel de préparation des produits.</a:t>
            </a:r>
          </a:p>
          <a:p>
            <a:r>
              <a:rPr lang="fr-BE" dirty="0"/>
              <a:t>Techniques de mise en œuvre (manuelle ; mécanique).</a:t>
            </a:r>
          </a:p>
          <a:p>
            <a:r>
              <a:rPr lang="fr-BE" dirty="0"/>
              <a:t>Epaisseurs d’application</a:t>
            </a:r>
          </a:p>
          <a:p>
            <a:r>
              <a:rPr lang="fr-BE" dirty="0"/>
              <a:t>Inclinaison du support</a:t>
            </a:r>
          </a:p>
        </p:txBody>
      </p:sp>
    </p:spTree>
    <p:extLst>
      <p:ext uri="{BB962C8B-B14F-4D97-AF65-F5344CB8AC3E}">
        <p14:creationId xmlns:p14="http://schemas.microsoft.com/office/powerpoint/2010/main" val="2019885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49EE1-DA66-30A2-38FD-463C3B10CE8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D9FD3A7-89A4-704A-4938-D3E8D0DBE4B7}"/>
              </a:ext>
            </a:extLst>
          </p:cNvPr>
          <p:cNvSpPr>
            <a:spLocks noGrp="1" noChangeArrowheads="1"/>
          </p:cNvSpPr>
          <p:nvPr>
            <p:ph type="ctrTitle"/>
          </p:nvPr>
        </p:nvSpPr>
        <p:spPr>
          <a:xfrm>
            <a:off x="720000" y="2520000"/>
            <a:ext cx="10800000" cy="1800000"/>
          </a:xfrm>
        </p:spPr>
        <p:txBody>
          <a:bodyPr>
            <a:normAutofit/>
          </a:bodyPr>
          <a:lstStyle/>
          <a:p>
            <a:pPr algn="ctr">
              <a:tabLst>
                <a:tab pos="7445375" algn="l"/>
              </a:tabLst>
              <a:defRPr/>
            </a:pPr>
            <a:r>
              <a:rPr lang="fr-BE" sz="5000" dirty="0">
                <a:latin typeface="+mn-lt"/>
              </a:rPr>
              <a:t>6- Contrôles</a:t>
            </a:r>
            <a:endParaRPr lang="fr-FR" altLang="fr-FR" sz="5000" dirty="0">
              <a:latin typeface="+mn-lt"/>
            </a:endParaRPr>
          </a:p>
        </p:txBody>
      </p:sp>
    </p:spTree>
    <p:extLst>
      <p:ext uri="{BB962C8B-B14F-4D97-AF65-F5344CB8AC3E}">
        <p14:creationId xmlns:p14="http://schemas.microsoft.com/office/powerpoint/2010/main" val="3478108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6E9E8-BEB4-8E80-A3F5-EB2945025E5F}"/>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BF714831-08B7-3B43-2F6D-3B351190D404}"/>
              </a:ext>
            </a:extLst>
          </p:cNvPr>
          <p:cNvSpPr>
            <a:spLocks noGrp="1"/>
          </p:cNvSpPr>
          <p:nvPr>
            <p:ph type="title"/>
          </p:nvPr>
        </p:nvSpPr>
        <p:spPr>
          <a:xfrm>
            <a:off x="838200" y="365125"/>
            <a:ext cx="10515600" cy="2127771"/>
          </a:xfrm>
        </p:spPr>
        <p:txBody>
          <a:bodyPr>
            <a:normAutofit/>
          </a:bodyPr>
          <a:lstStyle/>
          <a:p>
            <a:r>
              <a:rPr lang="fr-BE" b="1" dirty="0"/>
              <a:t>NBN EN 1504 - 10 :</a:t>
            </a:r>
            <a:br>
              <a:rPr lang="fr-BE" b="1" dirty="0"/>
            </a:br>
            <a:r>
              <a:rPr lang="fr-BE" b="1" dirty="0"/>
              <a:t>produits et systèmes et contrôle de la qualité des travaux.</a:t>
            </a:r>
            <a:endParaRPr lang="fr-BE" dirty="0">
              <a:latin typeface="+mn-lt"/>
            </a:endParaRPr>
          </a:p>
        </p:txBody>
      </p:sp>
      <p:pic>
        <p:nvPicPr>
          <p:cNvPr id="11" name="Espace réservé du contenu 10">
            <a:extLst>
              <a:ext uri="{FF2B5EF4-FFF2-40B4-BE49-F238E27FC236}">
                <a16:creationId xmlns:a16="http://schemas.microsoft.com/office/drawing/2014/main" id="{C7F5B593-716E-CC80-BDF7-F99A98ADFC30}"/>
              </a:ext>
            </a:extLst>
          </p:cNvPr>
          <p:cNvPicPr>
            <a:picLocks noGrp="1" noChangeAspect="1"/>
          </p:cNvPicPr>
          <p:nvPr>
            <p:ph idx="1"/>
          </p:nvPr>
        </p:nvPicPr>
        <p:blipFill>
          <a:blip r:embed="rId2"/>
          <a:stretch>
            <a:fillRect/>
          </a:stretch>
        </p:blipFill>
        <p:spPr>
          <a:xfrm>
            <a:off x="838200" y="2492896"/>
            <a:ext cx="10515600" cy="3168129"/>
          </a:xfrm>
          <a:prstGeom prst="rect">
            <a:avLst/>
          </a:prstGeom>
        </p:spPr>
      </p:pic>
    </p:spTree>
    <p:extLst>
      <p:ext uri="{BB962C8B-B14F-4D97-AF65-F5344CB8AC3E}">
        <p14:creationId xmlns:p14="http://schemas.microsoft.com/office/powerpoint/2010/main" val="3622595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6E489-0AC2-6160-39C0-F108EA1C591C}"/>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24EE32C1-A09E-EA1D-A5E2-873522BC2730}"/>
              </a:ext>
            </a:extLst>
          </p:cNvPr>
          <p:cNvSpPr>
            <a:spLocks noGrp="1"/>
          </p:cNvSpPr>
          <p:nvPr>
            <p:ph type="title"/>
          </p:nvPr>
        </p:nvSpPr>
        <p:spPr/>
        <p:txBody>
          <a:bodyPr>
            <a:normAutofit/>
          </a:bodyPr>
          <a:lstStyle/>
          <a:p>
            <a:pPr algn="ctr"/>
            <a:r>
              <a:rPr lang="fr-BE" dirty="0">
                <a:latin typeface="+mn-lt"/>
              </a:rPr>
              <a:t>Résultats d’essais d’adhérence-traction d’un PCC sur un béton et sur 10 années.</a:t>
            </a:r>
          </a:p>
        </p:txBody>
      </p:sp>
      <p:graphicFrame>
        <p:nvGraphicFramePr>
          <p:cNvPr id="5" name="Espace réservé du contenu 4">
            <a:extLst>
              <a:ext uri="{FF2B5EF4-FFF2-40B4-BE49-F238E27FC236}">
                <a16:creationId xmlns:a16="http://schemas.microsoft.com/office/drawing/2014/main" id="{12B1B590-8AE1-EEFB-D93C-DD0D05D31082}"/>
              </a:ext>
            </a:extLst>
          </p:cNvPr>
          <p:cNvGraphicFramePr>
            <a:graphicFrameLocks noGrp="1"/>
          </p:cNvGraphicFramePr>
          <p:nvPr>
            <p:ph idx="1"/>
            <p:extLst>
              <p:ext uri="{D42A27DB-BD31-4B8C-83A1-F6EECF244321}">
                <p14:modId xmlns:p14="http://schemas.microsoft.com/office/powerpoint/2010/main" val="3968793433"/>
              </p:ext>
            </p:extLst>
          </p:nvPr>
        </p:nvGraphicFramePr>
        <p:xfrm>
          <a:off x="2783632" y="1825623"/>
          <a:ext cx="5760000" cy="1634400"/>
        </p:xfrm>
        <a:graphic>
          <a:graphicData uri="http://schemas.openxmlformats.org/drawingml/2006/table">
            <a:tbl>
              <a:tblPr firstRow="1" bandRow="1">
                <a:tableStyleId>{5C22544A-7EE6-4342-B048-85BDC9FD1C3A}</a:tableStyleId>
              </a:tblPr>
              <a:tblGrid>
                <a:gridCol w="1440000">
                  <a:extLst>
                    <a:ext uri="{9D8B030D-6E8A-4147-A177-3AD203B41FA5}">
                      <a16:colId xmlns:a16="http://schemas.microsoft.com/office/drawing/2014/main" val="4286520009"/>
                    </a:ext>
                  </a:extLst>
                </a:gridCol>
                <a:gridCol w="1440000">
                  <a:extLst>
                    <a:ext uri="{9D8B030D-6E8A-4147-A177-3AD203B41FA5}">
                      <a16:colId xmlns:a16="http://schemas.microsoft.com/office/drawing/2014/main" val="1524294737"/>
                    </a:ext>
                  </a:extLst>
                </a:gridCol>
                <a:gridCol w="1440000">
                  <a:extLst>
                    <a:ext uri="{9D8B030D-6E8A-4147-A177-3AD203B41FA5}">
                      <a16:colId xmlns:a16="http://schemas.microsoft.com/office/drawing/2014/main" val="283266239"/>
                    </a:ext>
                  </a:extLst>
                </a:gridCol>
                <a:gridCol w="1440000">
                  <a:extLst>
                    <a:ext uri="{9D8B030D-6E8A-4147-A177-3AD203B41FA5}">
                      <a16:colId xmlns:a16="http://schemas.microsoft.com/office/drawing/2014/main" val="3708646436"/>
                    </a:ext>
                  </a:extLst>
                </a:gridCol>
              </a:tblGrid>
              <a:tr h="544860">
                <a:tc>
                  <a:txBody>
                    <a:bodyPr/>
                    <a:lstStyle/>
                    <a:p>
                      <a:pPr algn="ctr"/>
                      <a:r>
                        <a:rPr lang="fr-BE" dirty="0"/>
                        <a:t>Nombre de résultats d’essais</a:t>
                      </a:r>
                    </a:p>
                  </a:txBody>
                  <a:tcPr anchor="ctr"/>
                </a:tc>
                <a:tc>
                  <a:txBody>
                    <a:bodyPr/>
                    <a:lstStyle/>
                    <a:p>
                      <a:pPr algn="ctr"/>
                      <a:r>
                        <a:rPr lang="fr-BE" dirty="0"/>
                        <a:t>Valeur maximale [N/mm²]</a:t>
                      </a:r>
                    </a:p>
                  </a:txBody>
                  <a:tcPr anchor="ctr"/>
                </a:tc>
                <a:tc>
                  <a:txBody>
                    <a:bodyPr/>
                    <a:lstStyle/>
                    <a:p>
                      <a:pPr algn="ctr"/>
                      <a:r>
                        <a:rPr lang="fr-BE" dirty="0"/>
                        <a:t>Valeur minimale</a:t>
                      </a:r>
                    </a:p>
                    <a:p>
                      <a:pPr algn="ctr"/>
                      <a:r>
                        <a:rPr lang="fr-BE" dirty="0"/>
                        <a:t>[N/mm²]</a:t>
                      </a:r>
                    </a:p>
                  </a:txBody>
                  <a:tcPr anchor="ctr"/>
                </a:tc>
                <a:tc>
                  <a:txBody>
                    <a:bodyPr/>
                    <a:lstStyle/>
                    <a:p>
                      <a:pPr algn="ctr"/>
                      <a:r>
                        <a:rPr lang="fr-BE" dirty="0"/>
                        <a:t>Ecart type</a:t>
                      </a:r>
                    </a:p>
                    <a:p>
                      <a:pPr algn="ctr"/>
                      <a:r>
                        <a:rPr lang="fr-BE" dirty="0"/>
                        <a:t>[N/mm²]</a:t>
                      </a:r>
                    </a:p>
                  </a:txBody>
                  <a:tcPr anchor="ctr"/>
                </a:tc>
                <a:extLst>
                  <a:ext uri="{0D108BD9-81ED-4DB2-BD59-A6C34878D82A}">
                    <a16:rowId xmlns:a16="http://schemas.microsoft.com/office/drawing/2014/main" val="3186450479"/>
                  </a:ext>
                </a:extLst>
              </a:tr>
              <a:tr h="720000">
                <a:tc>
                  <a:txBody>
                    <a:bodyPr/>
                    <a:lstStyle/>
                    <a:p>
                      <a:pPr algn="ctr"/>
                      <a:r>
                        <a:rPr lang="fr-BE" dirty="0"/>
                        <a:t>790</a:t>
                      </a:r>
                    </a:p>
                  </a:txBody>
                  <a:tcPr anchor="ctr"/>
                </a:tc>
                <a:tc>
                  <a:txBody>
                    <a:bodyPr/>
                    <a:lstStyle/>
                    <a:p>
                      <a:pPr algn="ctr"/>
                      <a:r>
                        <a:rPr lang="fr-BE" dirty="0"/>
                        <a:t>5,2</a:t>
                      </a:r>
                    </a:p>
                  </a:txBody>
                  <a:tcPr anchor="ctr"/>
                </a:tc>
                <a:tc>
                  <a:txBody>
                    <a:bodyPr/>
                    <a:lstStyle/>
                    <a:p>
                      <a:pPr algn="ctr"/>
                      <a:r>
                        <a:rPr lang="fr-BE" dirty="0"/>
                        <a:t>0,07</a:t>
                      </a:r>
                    </a:p>
                  </a:txBody>
                  <a:tcPr anchor="ctr"/>
                </a:tc>
                <a:tc>
                  <a:txBody>
                    <a:bodyPr/>
                    <a:lstStyle/>
                    <a:p>
                      <a:pPr algn="ctr"/>
                      <a:r>
                        <a:rPr lang="fr-BE" dirty="0"/>
                        <a:t>0,69</a:t>
                      </a:r>
                    </a:p>
                  </a:txBody>
                  <a:tcPr anchor="ctr"/>
                </a:tc>
                <a:extLst>
                  <a:ext uri="{0D108BD9-81ED-4DB2-BD59-A6C34878D82A}">
                    <a16:rowId xmlns:a16="http://schemas.microsoft.com/office/drawing/2014/main" val="153801785"/>
                  </a:ext>
                </a:extLst>
              </a:tr>
            </a:tbl>
          </a:graphicData>
        </a:graphic>
      </p:graphicFrame>
      <p:graphicFrame>
        <p:nvGraphicFramePr>
          <p:cNvPr id="6" name="Espace réservé du contenu 4">
            <a:extLst>
              <a:ext uri="{FF2B5EF4-FFF2-40B4-BE49-F238E27FC236}">
                <a16:creationId xmlns:a16="http://schemas.microsoft.com/office/drawing/2014/main" id="{A1424F7D-9F77-EC96-B475-8A37A8F1F11D}"/>
              </a:ext>
            </a:extLst>
          </p:cNvPr>
          <p:cNvGraphicFramePr>
            <a:graphicFrameLocks/>
          </p:cNvGraphicFramePr>
          <p:nvPr>
            <p:extLst>
              <p:ext uri="{D42A27DB-BD31-4B8C-83A1-F6EECF244321}">
                <p14:modId xmlns:p14="http://schemas.microsoft.com/office/powerpoint/2010/main" val="1654968832"/>
              </p:ext>
            </p:extLst>
          </p:nvPr>
        </p:nvGraphicFramePr>
        <p:xfrm>
          <a:off x="1847528" y="3573117"/>
          <a:ext cx="8100000" cy="1440000"/>
        </p:xfrm>
        <a:graphic>
          <a:graphicData uri="http://schemas.openxmlformats.org/drawingml/2006/table">
            <a:tbl>
              <a:tblPr firstRow="1" bandRow="1">
                <a:tableStyleId>{5C22544A-7EE6-4342-B048-85BDC9FD1C3A}</a:tableStyleId>
              </a:tblPr>
              <a:tblGrid>
                <a:gridCol w="1620000">
                  <a:extLst>
                    <a:ext uri="{9D8B030D-6E8A-4147-A177-3AD203B41FA5}">
                      <a16:colId xmlns:a16="http://schemas.microsoft.com/office/drawing/2014/main" val="4286520009"/>
                    </a:ext>
                  </a:extLst>
                </a:gridCol>
                <a:gridCol w="1620000">
                  <a:extLst>
                    <a:ext uri="{9D8B030D-6E8A-4147-A177-3AD203B41FA5}">
                      <a16:colId xmlns:a16="http://schemas.microsoft.com/office/drawing/2014/main" val="1524294737"/>
                    </a:ext>
                  </a:extLst>
                </a:gridCol>
                <a:gridCol w="1620000">
                  <a:extLst>
                    <a:ext uri="{9D8B030D-6E8A-4147-A177-3AD203B41FA5}">
                      <a16:colId xmlns:a16="http://schemas.microsoft.com/office/drawing/2014/main" val="283266239"/>
                    </a:ext>
                  </a:extLst>
                </a:gridCol>
                <a:gridCol w="1620000">
                  <a:extLst>
                    <a:ext uri="{9D8B030D-6E8A-4147-A177-3AD203B41FA5}">
                      <a16:colId xmlns:a16="http://schemas.microsoft.com/office/drawing/2014/main" val="3708646436"/>
                    </a:ext>
                  </a:extLst>
                </a:gridCol>
                <a:gridCol w="1620000">
                  <a:extLst>
                    <a:ext uri="{9D8B030D-6E8A-4147-A177-3AD203B41FA5}">
                      <a16:colId xmlns:a16="http://schemas.microsoft.com/office/drawing/2014/main" val="2538941352"/>
                    </a:ext>
                  </a:extLst>
                </a:gridCol>
              </a:tblGrid>
              <a:tr h="720000">
                <a:tc>
                  <a:txBody>
                    <a:bodyPr/>
                    <a:lstStyle/>
                    <a:p>
                      <a:pPr algn="ctr"/>
                      <a:r>
                        <a:rPr lang="fr-BE" dirty="0"/>
                        <a:t>X &gt;= 1,5</a:t>
                      </a:r>
                    </a:p>
                  </a:txBody>
                  <a:tcPr anchor="ctr"/>
                </a:tc>
                <a:tc>
                  <a:txBody>
                    <a:bodyPr/>
                    <a:lstStyle/>
                    <a:p>
                      <a:pPr algn="ctr"/>
                      <a:r>
                        <a:rPr lang="fr-BE" dirty="0"/>
                        <a:t>1,5 &gt; X &gt;= 1,2 </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BE" dirty="0"/>
                        <a:t>1,2 &gt; X &gt;= 1</a:t>
                      </a:r>
                    </a:p>
                  </a:txBody>
                  <a:tcPr anchor="ctr"/>
                </a:tc>
                <a:tc>
                  <a:txBody>
                    <a:bodyPr/>
                    <a:lstStyle/>
                    <a:p>
                      <a:pPr algn="ctr"/>
                      <a:r>
                        <a:rPr lang="fr-BE" dirty="0"/>
                        <a:t>1 &gt; X &gt;= 0,8 </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BE" dirty="0"/>
                        <a:t>0,8 &gt; X</a:t>
                      </a:r>
                    </a:p>
                  </a:txBody>
                  <a:tcPr anchor="ctr"/>
                </a:tc>
                <a:extLst>
                  <a:ext uri="{0D108BD9-81ED-4DB2-BD59-A6C34878D82A}">
                    <a16:rowId xmlns:a16="http://schemas.microsoft.com/office/drawing/2014/main" val="3186450479"/>
                  </a:ext>
                </a:extLst>
              </a:tr>
              <a:tr h="720000">
                <a:tc>
                  <a:txBody>
                    <a:bodyPr/>
                    <a:lstStyle/>
                    <a:p>
                      <a:pPr algn="ctr"/>
                      <a:r>
                        <a:rPr lang="fr-BE" dirty="0"/>
                        <a:t>30%</a:t>
                      </a:r>
                    </a:p>
                  </a:txBody>
                  <a:tcPr anchor="ctr"/>
                </a:tc>
                <a:tc>
                  <a:txBody>
                    <a:bodyPr/>
                    <a:lstStyle/>
                    <a:p>
                      <a:pPr algn="ctr"/>
                      <a:r>
                        <a:rPr lang="fr-BE" dirty="0"/>
                        <a:t>14%</a:t>
                      </a:r>
                    </a:p>
                  </a:txBody>
                  <a:tcPr anchor="ctr"/>
                </a:tc>
                <a:tc>
                  <a:txBody>
                    <a:bodyPr/>
                    <a:lstStyle/>
                    <a:p>
                      <a:pPr algn="ctr"/>
                      <a:r>
                        <a:rPr lang="fr-BE" dirty="0"/>
                        <a:t>11%</a:t>
                      </a:r>
                    </a:p>
                  </a:txBody>
                  <a:tcPr anchor="ctr"/>
                </a:tc>
                <a:tc>
                  <a:txBody>
                    <a:bodyPr/>
                    <a:lstStyle/>
                    <a:p>
                      <a:pPr algn="ctr"/>
                      <a:r>
                        <a:rPr lang="fr-BE" dirty="0"/>
                        <a:t>14%</a:t>
                      </a:r>
                    </a:p>
                  </a:txBody>
                  <a:tcPr anchor="ctr"/>
                </a:tc>
                <a:tc>
                  <a:txBody>
                    <a:bodyPr/>
                    <a:lstStyle/>
                    <a:p>
                      <a:pPr algn="ctr"/>
                      <a:r>
                        <a:rPr lang="fr-BE" dirty="0"/>
                        <a:t>31%</a:t>
                      </a:r>
                    </a:p>
                  </a:txBody>
                  <a:tcPr anchor="ctr"/>
                </a:tc>
                <a:extLst>
                  <a:ext uri="{0D108BD9-81ED-4DB2-BD59-A6C34878D82A}">
                    <a16:rowId xmlns:a16="http://schemas.microsoft.com/office/drawing/2014/main" val="153801785"/>
                  </a:ext>
                </a:extLst>
              </a:tr>
            </a:tbl>
          </a:graphicData>
        </a:graphic>
      </p:graphicFrame>
    </p:spTree>
    <p:extLst>
      <p:ext uri="{BB962C8B-B14F-4D97-AF65-F5344CB8AC3E}">
        <p14:creationId xmlns:p14="http://schemas.microsoft.com/office/powerpoint/2010/main" val="2723868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5FA74-554E-5CD2-2467-DB0266753F99}"/>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FCDC1A7A-81D3-98F4-2247-B0385B0900CD}"/>
              </a:ext>
            </a:extLst>
          </p:cNvPr>
          <p:cNvSpPr>
            <a:spLocks noGrp="1"/>
          </p:cNvSpPr>
          <p:nvPr>
            <p:ph type="title"/>
          </p:nvPr>
        </p:nvSpPr>
        <p:spPr>
          <a:xfrm>
            <a:off x="720000" y="360000"/>
            <a:ext cx="10800000" cy="1080000"/>
          </a:xfrm>
        </p:spPr>
        <p:txBody>
          <a:bodyPr/>
          <a:lstStyle/>
          <a:p>
            <a:pPr algn="ctr"/>
            <a:r>
              <a:rPr lang="fr-BE" dirty="0">
                <a:latin typeface="+mn-lt"/>
              </a:rPr>
              <a:t>Tout ça pour ça ?</a:t>
            </a:r>
          </a:p>
        </p:txBody>
      </p:sp>
      <p:sp>
        <p:nvSpPr>
          <p:cNvPr id="10" name="Espace réservé du contenu 9">
            <a:extLst>
              <a:ext uri="{FF2B5EF4-FFF2-40B4-BE49-F238E27FC236}">
                <a16:creationId xmlns:a16="http://schemas.microsoft.com/office/drawing/2014/main" id="{FE4FCC4A-B105-6C03-3A5F-92EA3CFA0AEA}"/>
              </a:ext>
            </a:extLst>
          </p:cNvPr>
          <p:cNvSpPr>
            <a:spLocks noGrp="1"/>
          </p:cNvSpPr>
          <p:nvPr>
            <p:ph idx="1"/>
          </p:nvPr>
        </p:nvSpPr>
        <p:spPr>
          <a:xfrm>
            <a:off x="720000" y="1440000"/>
            <a:ext cx="10800000" cy="4320000"/>
          </a:xfrm>
        </p:spPr>
        <p:txBody>
          <a:bodyPr>
            <a:normAutofit/>
          </a:bodyPr>
          <a:lstStyle/>
          <a:p>
            <a:r>
              <a:rPr lang="fr-BE" sz="3200" dirty="0"/>
              <a:t>Qu’est ce qui n’a pas marché ?</a:t>
            </a:r>
          </a:p>
          <a:p>
            <a:r>
              <a:rPr lang="fr-BE" sz="3200" dirty="0"/>
              <a:t>Compte tenu de l’effort consenti par le secteur, nous pouvons raisonnablement dire que les fruits n’ont pas tenu la promesse des fleures.</a:t>
            </a:r>
          </a:p>
          <a:p>
            <a:r>
              <a:rPr lang="fr-BE" sz="3200" dirty="0"/>
              <a:t>Il faut de la rigueur et de la minutie à toutes les étapes.</a:t>
            </a:r>
          </a:p>
          <a:p>
            <a:r>
              <a:rPr lang="fr-BE" sz="3200" dirty="0"/>
              <a:t>En reprenant les cinq étapes rappelées ci-dessus essayons d’y trouver la cachette du diable.</a:t>
            </a:r>
          </a:p>
          <a:p>
            <a:pPr marL="0" indent="0">
              <a:buNone/>
            </a:pPr>
            <a:endParaRPr lang="fr-BE" sz="3200" dirty="0"/>
          </a:p>
        </p:txBody>
      </p:sp>
    </p:spTree>
    <p:extLst>
      <p:ext uri="{BB962C8B-B14F-4D97-AF65-F5344CB8AC3E}">
        <p14:creationId xmlns:p14="http://schemas.microsoft.com/office/powerpoint/2010/main" val="1207191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D1D65-6025-F815-ED22-1E6A3741991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16F16D1-0341-DDA3-6FB0-30CB1C4EF737}"/>
              </a:ext>
            </a:extLst>
          </p:cNvPr>
          <p:cNvSpPr>
            <a:spLocks noGrp="1" noChangeArrowheads="1"/>
          </p:cNvSpPr>
          <p:nvPr>
            <p:ph type="ctrTitle"/>
          </p:nvPr>
        </p:nvSpPr>
        <p:spPr>
          <a:xfrm>
            <a:off x="720000" y="2520000"/>
            <a:ext cx="10800000" cy="2925224"/>
          </a:xfrm>
        </p:spPr>
        <p:txBody>
          <a:bodyPr>
            <a:normAutofit fontScale="90000"/>
          </a:bodyPr>
          <a:lstStyle/>
          <a:p>
            <a:pPr eaLnBrk="1" hangingPunct="1">
              <a:tabLst>
                <a:tab pos="7445375" algn="l"/>
              </a:tabLst>
              <a:defRPr/>
            </a:pPr>
            <a:r>
              <a:rPr lang="fr-BE" sz="3600" dirty="0">
                <a:latin typeface="+mn-lt"/>
              </a:rPr>
              <a:t>1- Inspection, Diagnostique et Prescriptions.</a:t>
            </a:r>
            <a:br>
              <a:rPr lang="fr-BE" sz="3600" dirty="0">
                <a:latin typeface="+mn-lt"/>
              </a:rPr>
            </a:br>
            <a:r>
              <a:rPr lang="fr-BE" sz="3600" dirty="0">
                <a:latin typeface="+mn-lt"/>
              </a:rPr>
              <a:t>D’une manière générale les inspections sont réalisées par un personnel qualifié. Les observations et essais sur des prélèvements aboutissent à un diagnostique pertinent. La maitrise de la norme NBN EN 1504-9 permet de prescrire le principe et la méthode de réparation adéquat.</a:t>
            </a:r>
            <a:br>
              <a:rPr lang="fr-BE" sz="5000" dirty="0">
                <a:latin typeface="+mn-lt"/>
              </a:rPr>
            </a:br>
            <a:endParaRPr lang="fr-FR" altLang="fr-FR" sz="5000" b="0" dirty="0">
              <a:latin typeface="+mn-l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46476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B546F-7738-D1FD-7F82-063D5FE7D1E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91E763F-269E-D9CB-5365-EA18C8714F21}"/>
              </a:ext>
            </a:extLst>
          </p:cNvPr>
          <p:cNvSpPr>
            <a:spLocks noGrp="1" noChangeArrowheads="1"/>
          </p:cNvSpPr>
          <p:nvPr>
            <p:ph type="ctrTitle"/>
          </p:nvPr>
        </p:nvSpPr>
        <p:spPr>
          <a:xfrm>
            <a:off x="720000" y="2520000"/>
            <a:ext cx="10800000" cy="3357272"/>
          </a:xfrm>
        </p:spPr>
        <p:txBody>
          <a:bodyPr>
            <a:noAutofit/>
          </a:bodyPr>
          <a:lstStyle/>
          <a:p>
            <a:pPr eaLnBrk="1" hangingPunct="1">
              <a:tabLst>
                <a:tab pos="7445375" algn="l"/>
              </a:tabLst>
              <a:defRPr/>
            </a:pPr>
            <a:r>
              <a:rPr lang="fr-BE" sz="3200" dirty="0">
                <a:latin typeface="+mn-lt"/>
              </a:rPr>
              <a:t>2- Performances des produits.</a:t>
            </a:r>
            <a:br>
              <a:rPr lang="fr-BE" sz="3200" dirty="0">
                <a:latin typeface="+mn-lt"/>
              </a:rPr>
            </a:br>
            <a:r>
              <a:rPr lang="fr-BE" sz="3200" dirty="0">
                <a:latin typeface="+mn-lt"/>
              </a:rPr>
              <a:t>Le marquage CE et la certification apportent une certaine garantie sur les performances intrinsèques des produits. Dans le cas contraire, une réception technique pourrait encore avoir lieu puisque les normes produits définissent les performances essentielles et accessoires.</a:t>
            </a:r>
            <a:br>
              <a:rPr lang="fr-BE" sz="5000" dirty="0">
                <a:latin typeface="+mn-lt"/>
              </a:rPr>
            </a:br>
            <a:r>
              <a:rPr lang="fr-BE" sz="5000" dirty="0">
                <a:latin typeface="+mn-lt"/>
              </a:rPr>
              <a:t>Robustesse</a:t>
            </a:r>
            <a:endParaRPr lang="fr-FR" altLang="fr-FR" sz="5000" b="0" dirty="0">
              <a:latin typeface="+mn-l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433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50C0D-BF0C-50E5-BC4C-7FA7C62EFB4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48539B5-A323-2F65-4467-F71B64EBE094}"/>
              </a:ext>
            </a:extLst>
          </p:cNvPr>
          <p:cNvSpPr>
            <a:spLocks noGrp="1" noChangeArrowheads="1"/>
          </p:cNvSpPr>
          <p:nvPr>
            <p:ph type="ctrTitle"/>
          </p:nvPr>
        </p:nvSpPr>
        <p:spPr>
          <a:xfrm>
            <a:off x="720000" y="2520000"/>
            <a:ext cx="10800000" cy="2853216"/>
          </a:xfrm>
        </p:spPr>
        <p:txBody>
          <a:bodyPr>
            <a:normAutofit/>
          </a:bodyPr>
          <a:lstStyle/>
          <a:p>
            <a:pPr eaLnBrk="1" hangingPunct="1">
              <a:tabLst>
                <a:tab pos="7445375" algn="l"/>
              </a:tabLst>
              <a:defRPr/>
            </a:pPr>
            <a:r>
              <a:rPr lang="fr-BE" sz="3200" dirty="0">
                <a:latin typeface="+mn-lt"/>
              </a:rPr>
              <a:t>3- Qualifications des intervenants : Formations.</a:t>
            </a:r>
            <a:br>
              <a:rPr lang="fr-BE" sz="3200" dirty="0">
                <a:latin typeface="+mn-lt"/>
              </a:rPr>
            </a:br>
            <a:r>
              <a:rPr lang="fr-BE" sz="3200" dirty="0">
                <a:latin typeface="+mn-lt"/>
              </a:rPr>
              <a:t>D’une manière générale l’offre de formations est assez étoffée. Par ailleurs il serait utile que la formation d’exécutant qualifié intègre des cours pratiques de décapage. il serait peut-être également utile que tous les exécutants soient qualifiés. </a:t>
            </a:r>
            <a:endParaRPr lang="fr-FR" altLang="fr-FR" sz="3200" b="0" dirty="0">
              <a:latin typeface="+mn-l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72360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6E3A30B-7D5D-4747-86E1-3BC6D2950F72}"/>
              </a:ext>
            </a:extLst>
          </p:cNvPr>
          <p:cNvSpPr>
            <a:spLocks noGrp="1" noChangeArrowheads="1"/>
          </p:cNvSpPr>
          <p:nvPr>
            <p:ph type="ctrTitle"/>
          </p:nvPr>
        </p:nvSpPr>
        <p:spPr>
          <a:xfrm>
            <a:off x="720000" y="2420888"/>
            <a:ext cx="10800000" cy="3699112"/>
          </a:xfrm>
        </p:spPr>
        <p:txBody>
          <a:bodyPr>
            <a:normAutofit fontScale="90000"/>
          </a:bodyPr>
          <a:lstStyle/>
          <a:p>
            <a:pPr eaLnBrk="1" hangingPunct="1">
              <a:tabLst>
                <a:tab pos="7445375" algn="l"/>
              </a:tabLst>
              <a:defRPr/>
            </a:pPr>
            <a:r>
              <a:rPr lang="fr-BE" dirty="0">
                <a:latin typeface="+mn-lt"/>
              </a:rPr>
              <a:t>Rappel des principales étapes d’une réparation :</a:t>
            </a:r>
            <a:br>
              <a:rPr lang="fr-BE" dirty="0">
                <a:latin typeface="+mn-lt"/>
              </a:rPr>
            </a:br>
            <a:r>
              <a:rPr lang="fr-BE" dirty="0">
                <a:latin typeface="+mn-lt"/>
              </a:rPr>
              <a:t>1- Inspection, Diagnostique et Prescriptions.</a:t>
            </a:r>
            <a:br>
              <a:rPr lang="fr-BE" dirty="0">
                <a:latin typeface="+mn-lt"/>
              </a:rPr>
            </a:br>
            <a:r>
              <a:rPr lang="fr-BE" dirty="0">
                <a:latin typeface="+mn-lt"/>
              </a:rPr>
              <a:t>2- Performances des produits.</a:t>
            </a:r>
            <a:br>
              <a:rPr lang="fr-BE" dirty="0">
                <a:latin typeface="+mn-lt"/>
              </a:rPr>
            </a:br>
            <a:r>
              <a:rPr lang="fr-BE" dirty="0">
                <a:latin typeface="+mn-lt"/>
              </a:rPr>
              <a:t>3- Qualifications des intervenants : Formations.</a:t>
            </a:r>
            <a:br>
              <a:rPr lang="fr-BE" dirty="0">
                <a:latin typeface="+mn-lt"/>
              </a:rPr>
            </a:br>
            <a:r>
              <a:rPr lang="fr-BE" dirty="0">
                <a:latin typeface="+mn-lt"/>
              </a:rPr>
              <a:t>4- Préparation du support béton.</a:t>
            </a:r>
            <a:br>
              <a:rPr lang="fr-BE" dirty="0">
                <a:latin typeface="+mn-lt"/>
              </a:rPr>
            </a:br>
            <a:r>
              <a:rPr lang="fr-BE" dirty="0">
                <a:latin typeface="+mn-lt"/>
              </a:rPr>
              <a:t>5- Préparation et Application du produit.</a:t>
            </a:r>
            <a:br>
              <a:rPr lang="fr-BE" dirty="0">
                <a:latin typeface="+mn-lt"/>
              </a:rPr>
            </a:br>
            <a:r>
              <a:rPr lang="fr-BE" dirty="0">
                <a:latin typeface="+mn-lt"/>
              </a:rPr>
              <a:t>6- Contrôles</a:t>
            </a:r>
            <a:br>
              <a:rPr lang="fr-BE" dirty="0">
                <a:latin typeface="+mn-lt"/>
              </a:rPr>
            </a:br>
            <a:r>
              <a:rPr lang="fr-BE" dirty="0">
                <a:latin typeface="+mn-lt"/>
              </a:rPr>
              <a:t>Présentation des résultats d’essais d’adhérence-traction sur PCC.</a:t>
            </a:r>
            <a:br>
              <a:rPr lang="fr-BE" dirty="0">
                <a:latin typeface="+mn-lt"/>
              </a:rPr>
            </a:br>
            <a:r>
              <a:rPr lang="fr-BE" dirty="0">
                <a:latin typeface="+mn-lt"/>
              </a:rPr>
              <a:t>7- Discussion autour des causes probables de défauts d’adhérence.</a:t>
            </a:r>
            <a:br>
              <a:rPr lang="fr-BE" dirty="0">
                <a:latin typeface="+mn-lt"/>
              </a:rPr>
            </a:br>
            <a:r>
              <a:rPr lang="fr-BE" dirty="0">
                <a:latin typeface="+mn-lt"/>
              </a:rPr>
              <a:t>8- Conclusion.</a:t>
            </a:r>
            <a:endParaRPr lang="fr-FR" altLang="fr-FR" b="0" dirty="0">
              <a:latin typeface="+mn-l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26767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15842-29CF-DD46-F98F-80B30BCEBD6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17A728C-BCD7-1966-595F-0F101A2A3971}"/>
              </a:ext>
            </a:extLst>
          </p:cNvPr>
          <p:cNvSpPr>
            <a:spLocks noGrp="1" noChangeArrowheads="1"/>
          </p:cNvSpPr>
          <p:nvPr>
            <p:ph type="ctrTitle"/>
          </p:nvPr>
        </p:nvSpPr>
        <p:spPr>
          <a:xfrm>
            <a:off x="360000" y="2520000"/>
            <a:ext cx="11520000" cy="2997232"/>
          </a:xfrm>
        </p:spPr>
        <p:txBody>
          <a:bodyPr>
            <a:normAutofit/>
          </a:bodyPr>
          <a:lstStyle/>
          <a:p>
            <a:pPr>
              <a:tabLst>
                <a:tab pos="7445375" algn="l"/>
              </a:tabLst>
              <a:defRPr/>
            </a:pPr>
            <a:r>
              <a:rPr lang="fr-BE" sz="3200" dirty="0">
                <a:latin typeface="+mn-lt"/>
              </a:rPr>
              <a:t>4- Préparation du support béton.</a:t>
            </a:r>
            <a:br>
              <a:rPr lang="fr-BE" sz="3200" dirty="0">
                <a:latin typeface="+mn-lt"/>
              </a:rPr>
            </a:br>
            <a:r>
              <a:rPr lang="fr-BE" sz="3200" dirty="0">
                <a:latin typeface="+mn-lt"/>
              </a:rPr>
              <a:t>Comment pourrait on évaluer la cohésion superficielle de béton après décapage?</a:t>
            </a:r>
            <a:br>
              <a:rPr lang="fr-BE" sz="3200" dirty="0">
                <a:latin typeface="+mn-lt"/>
              </a:rPr>
            </a:br>
            <a:r>
              <a:rPr lang="fr-BE" sz="3200" dirty="0">
                <a:latin typeface="+mn-lt"/>
              </a:rPr>
              <a:t>Faut-il définitivement exclure le décapage au burineur ?</a:t>
            </a:r>
            <a:endParaRPr lang="fr-FR" altLang="fr-FR" sz="3200" dirty="0">
              <a:latin typeface="+mn-lt"/>
            </a:endParaRPr>
          </a:p>
        </p:txBody>
      </p:sp>
    </p:spTree>
    <p:extLst>
      <p:ext uri="{BB962C8B-B14F-4D97-AF65-F5344CB8AC3E}">
        <p14:creationId xmlns:p14="http://schemas.microsoft.com/office/powerpoint/2010/main" val="13323247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97557-6BC3-4E86-5543-9749801899E8}"/>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CA33B4A1-75A2-0201-17A0-3B01C5783319}"/>
              </a:ext>
            </a:extLst>
          </p:cNvPr>
          <p:cNvSpPr>
            <a:spLocks noGrp="1"/>
          </p:cNvSpPr>
          <p:nvPr>
            <p:ph type="title"/>
          </p:nvPr>
        </p:nvSpPr>
        <p:spPr>
          <a:xfrm>
            <a:off x="838200" y="365125"/>
            <a:ext cx="10515600" cy="1325563"/>
          </a:xfrm>
        </p:spPr>
        <p:txBody>
          <a:bodyPr anchor="ctr">
            <a:normAutofit/>
          </a:bodyPr>
          <a:lstStyle/>
          <a:p>
            <a:r>
              <a:rPr lang="fr-BE" dirty="0"/>
              <a:t>Ne devrait-on pas limiter la puissance des marteaux ?</a:t>
            </a:r>
          </a:p>
        </p:txBody>
      </p:sp>
      <p:pic>
        <p:nvPicPr>
          <p:cNvPr id="7" name="Espace réservé du contenu 6">
            <a:extLst>
              <a:ext uri="{FF2B5EF4-FFF2-40B4-BE49-F238E27FC236}">
                <a16:creationId xmlns:a16="http://schemas.microsoft.com/office/drawing/2014/main" id="{AC20EEBA-17C7-AB6C-F5F7-9EF7F194523A}"/>
              </a:ext>
            </a:extLst>
          </p:cNvPr>
          <p:cNvPicPr>
            <a:picLocks noGrp="1" noChangeAspect="1"/>
          </p:cNvPicPr>
          <p:nvPr>
            <p:ph sz="half" idx="1"/>
          </p:nvPr>
        </p:nvPicPr>
        <p:blipFill>
          <a:blip r:embed="rId2"/>
          <a:stretch>
            <a:fillRect/>
          </a:stretch>
        </p:blipFill>
        <p:spPr>
          <a:xfrm>
            <a:off x="838200" y="1556792"/>
            <a:ext cx="10154344" cy="4103855"/>
          </a:xfrm>
          <a:prstGeom prst="rect">
            <a:avLst/>
          </a:prstGeom>
        </p:spPr>
      </p:pic>
    </p:spTree>
    <p:extLst>
      <p:ext uri="{BB962C8B-B14F-4D97-AF65-F5344CB8AC3E}">
        <p14:creationId xmlns:p14="http://schemas.microsoft.com/office/powerpoint/2010/main" val="28963355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6A3A3-5F94-3A92-CE6D-3E883E57770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4180D3F-4BFC-DCB0-5786-0539D52D477B}"/>
              </a:ext>
            </a:extLst>
          </p:cNvPr>
          <p:cNvSpPr>
            <a:spLocks noGrp="1" noChangeArrowheads="1"/>
          </p:cNvSpPr>
          <p:nvPr>
            <p:ph type="ctrTitle"/>
          </p:nvPr>
        </p:nvSpPr>
        <p:spPr>
          <a:xfrm>
            <a:off x="720000" y="2520000"/>
            <a:ext cx="10800000" cy="3213256"/>
          </a:xfrm>
        </p:spPr>
        <p:txBody>
          <a:bodyPr>
            <a:normAutofit/>
          </a:bodyPr>
          <a:lstStyle/>
          <a:p>
            <a:pPr>
              <a:tabLst>
                <a:tab pos="7445375" algn="l"/>
              </a:tabLst>
              <a:defRPr/>
            </a:pPr>
            <a:r>
              <a:rPr lang="fr-BE" sz="3200" dirty="0">
                <a:latin typeface="+mn-lt"/>
              </a:rPr>
              <a:t>5- Préparation et Application du produit.</a:t>
            </a:r>
            <a:br>
              <a:rPr lang="fr-BE" sz="3200" dirty="0">
                <a:latin typeface="+mn-lt"/>
              </a:rPr>
            </a:br>
            <a:r>
              <a:rPr lang="fr-BE" sz="3200" dirty="0">
                <a:latin typeface="+mn-lt"/>
              </a:rPr>
              <a:t>Il est primordial de respecter scrupuleusement l’utilisation prévue et les conditions limites d’utilisations reprises dans les fiches techniques des produits.</a:t>
            </a:r>
            <a:endParaRPr lang="fr-FR" altLang="fr-FR" sz="3200" dirty="0">
              <a:latin typeface="+mn-lt"/>
            </a:endParaRPr>
          </a:p>
        </p:txBody>
      </p:sp>
    </p:spTree>
    <p:extLst>
      <p:ext uri="{BB962C8B-B14F-4D97-AF65-F5344CB8AC3E}">
        <p14:creationId xmlns:p14="http://schemas.microsoft.com/office/powerpoint/2010/main" val="14774890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D1621-3602-FB2B-A894-0A270603865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829A066-4F77-9C02-3C63-E78AD66A1412}"/>
              </a:ext>
            </a:extLst>
          </p:cNvPr>
          <p:cNvSpPr>
            <a:spLocks noGrp="1" noChangeArrowheads="1"/>
          </p:cNvSpPr>
          <p:nvPr>
            <p:ph type="ctrTitle"/>
          </p:nvPr>
        </p:nvSpPr>
        <p:spPr>
          <a:xfrm>
            <a:off x="720000" y="2520000"/>
            <a:ext cx="10800000" cy="3573296"/>
          </a:xfrm>
        </p:spPr>
        <p:txBody>
          <a:bodyPr>
            <a:normAutofit fontScale="90000"/>
          </a:bodyPr>
          <a:lstStyle/>
          <a:p>
            <a:pPr>
              <a:tabLst>
                <a:tab pos="7445375" algn="l"/>
              </a:tabLst>
              <a:defRPr/>
            </a:pPr>
            <a:r>
              <a:rPr lang="fr-BE" sz="3200" dirty="0">
                <a:latin typeface="+mn-lt"/>
              </a:rPr>
              <a:t>8- Conclusion.</a:t>
            </a:r>
            <a:br>
              <a:rPr lang="fr-BE" sz="3200" dirty="0">
                <a:latin typeface="+mn-lt"/>
              </a:rPr>
            </a:br>
            <a:r>
              <a:rPr lang="fr-BE" sz="3200" dirty="0">
                <a:latin typeface="+mn-lt"/>
              </a:rPr>
              <a:t>Au-delà de la maitrise du processus, de la qualité des produits et de leur mise en œuvre, l’évaluation des réparations de béton au mortier est actuellement très complexe  :</a:t>
            </a:r>
            <a:br>
              <a:rPr lang="fr-BE" sz="3200" dirty="0">
                <a:latin typeface="+mn-lt"/>
              </a:rPr>
            </a:br>
            <a:r>
              <a:rPr lang="fr-BE" sz="3200" dirty="0">
                <a:latin typeface="+mn-lt"/>
              </a:rPr>
              <a:t>- mesure de la qualité des réparations ;</a:t>
            </a:r>
            <a:br>
              <a:rPr lang="fr-BE" sz="3200" dirty="0">
                <a:latin typeface="+mn-lt"/>
              </a:rPr>
            </a:br>
            <a:r>
              <a:rPr lang="fr-BE" sz="3200" dirty="0">
                <a:latin typeface="+mn-lt"/>
              </a:rPr>
              <a:t>- influence des différents facteurs.</a:t>
            </a:r>
            <a:br>
              <a:rPr lang="fr-BE" sz="3200" dirty="0">
                <a:latin typeface="+mn-lt"/>
              </a:rPr>
            </a:br>
            <a:r>
              <a:rPr lang="fr-BE" sz="3200" dirty="0">
                <a:latin typeface="+mn-lt"/>
              </a:rPr>
              <a:t>Comment évoluer ?</a:t>
            </a:r>
            <a:br>
              <a:rPr lang="fr-BE" sz="3200" dirty="0">
                <a:latin typeface="+mn-lt"/>
              </a:rPr>
            </a:br>
            <a:r>
              <a:rPr lang="fr-BE" sz="3200" dirty="0">
                <a:latin typeface="+mn-lt"/>
              </a:rPr>
              <a:t>Comment développer une approche systématique, qualitative et rentable?</a:t>
            </a:r>
            <a:br>
              <a:rPr lang="fr-BE" sz="3200" dirty="0">
                <a:latin typeface="+mn-lt"/>
              </a:rPr>
            </a:br>
            <a:br>
              <a:rPr lang="fr-BE" sz="3200" dirty="0">
                <a:latin typeface="+mn-lt"/>
              </a:rPr>
            </a:br>
            <a:endParaRPr lang="fr-FR" altLang="fr-FR" sz="3200" dirty="0">
              <a:latin typeface="+mn-lt"/>
            </a:endParaRPr>
          </a:p>
        </p:txBody>
      </p:sp>
    </p:spTree>
    <p:extLst>
      <p:ext uri="{BB962C8B-B14F-4D97-AF65-F5344CB8AC3E}">
        <p14:creationId xmlns:p14="http://schemas.microsoft.com/office/powerpoint/2010/main" val="28060002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6CD04-D53A-370A-6638-AF972551A76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7634A38-8FB9-4FA6-B711-02075F25E9E1}"/>
              </a:ext>
            </a:extLst>
          </p:cNvPr>
          <p:cNvSpPr>
            <a:spLocks noGrp="1" noChangeArrowheads="1"/>
          </p:cNvSpPr>
          <p:nvPr>
            <p:ph type="ctrTitle"/>
          </p:nvPr>
        </p:nvSpPr>
        <p:spPr>
          <a:xfrm>
            <a:off x="720000" y="3429000"/>
            <a:ext cx="10800000" cy="1800200"/>
          </a:xfrm>
        </p:spPr>
        <p:txBody>
          <a:bodyPr>
            <a:normAutofit/>
          </a:bodyPr>
          <a:lstStyle/>
          <a:p>
            <a:pPr algn="ctr">
              <a:tabLst>
                <a:tab pos="7445375" algn="l"/>
              </a:tabLst>
              <a:defRPr/>
            </a:pPr>
            <a:r>
              <a:rPr lang="fr-BE" sz="5000" dirty="0">
                <a:latin typeface="+mn-lt"/>
              </a:rPr>
              <a:t>Merci pour votre attention. </a:t>
            </a:r>
            <a:endParaRPr lang="fr-FR" altLang="fr-FR" sz="5000" dirty="0">
              <a:latin typeface="+mn-lt"/>
            </a:endParaRPr>
          </a:p>
        </p:txBody>
      </p:sp>
    </p:spTree>
    <p:extLst>
      <p:ext uri="{BB962C8B-B14F-4D97-AF65-F5344CB8AC3E}">
        <p14:creationId xmlns:p14="http://schemas.microsoft.com/office/powerpoint/2010/main" val="2568948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6E3A30B-7D5D-4747-86E1-3BC6D2950F72}"/>
              </a:ext>
            </a:extLst>
          </p:cNvPr>
          <p:cNvSpPr>
            <a:spLocks noGrp="1" noChangeArrowheads="1"/>
          </p:cNvSpPr>
          <p:nvPr>
            <p:ph type="ctrTitle"/>
          </p:nvPr>
        </p:nvSpPr>
        <p:spPr>
          <a:xfrm>
            <a:off x="720000" y="2520000"/>
            <a:ext cx="10800000" cy="1800000"/>
          </a:xfrm>
        </p:spPr>
        <p:txBody>
          <a:bodyPr>
            <a:normAutofit/>
          </a:bodyPr>
          <a:lstStyle/>
          <a:p>
            <a:pPr algn="ctr" eaLnBrk="1" hangingPunct="1">
              <a:tabLst>
                <a:tab pos="7445375" algn="l"/>
              </a:tabLst>
              <a:defRPr/>
            </a:pPr>
            <a:r>
              <a:rPr lang="fr-BE" sz="5000" dirty="0">
                <a:latin typeface="+mn-lt"/>
              </a:rPr>
              <a:t>1- Inspection, Diagnostique et Prescriptions</a:t>
            </a:r>
            <a:endParaRPr lang="fr-FR" altLang="fr-FR" sz="5000" b="0" dirty="0">
              <a:latin typeface="+mn-l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56016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F8AE4-3AC9-4290-BAD5-E804423461BC}"/>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4CEFC69D-9512-2C26-6704-611B24A67669}"/>
              </a:ext>
            </a:extLst>
          </p:cNvPr>
          <p:cNvSpPr>
            <a:spLocks noGrp="1"/>
          </p:cNvSpPr>
          <p:nvPr>
            <p:ph type="title"/>
          </p:nvPr>
        </p:nvSpPr>
        <p:spPr/>
        <p:txBody>
          <a:bodyPr>
            <a:normAutofit/>
          </a:bodyPr>
          <a:lstStyle/>
          <a:p>
            <a:r>
              <a:rPr lang="fr-BE" sz="2700" b="1" dirty="0">
                <a:latin typeface="+mn-lt"/>
              </a:rPr>
              <a:t>NBN EN 1504 : </a:t>
            </a:r>
            <a:r>
              <a:rPr lang="fr-BE" sz="2800" b="1" i="1" dirty="0">
                <a:latin typeface="+mn-lt"/>
              </a:rPr>
              <a:t>Partie 9 : Principes généraux d'utilisation des produits et systèmes</a:t>
            </a:r>
            <a:br>
              <a:rPr lang="fr-BE" sz="2800" i="1" dirty="0"/>
            </a:br>
            <a:endParaRPr lang="fr-BE" sz="2200" dirty="0">
              <a:latin typeface="+mn-lt"/>
            </a:endParaRPr>
          </a:p>
        </p:txBody>
      </p:sp>
      <p:sp>
        <p:nvSpPr>
          <p:cNvPr id="10" name="Espace réservé du contenu 9">
            <a:extLst>
              <a:ext uri="{FF2B5EF4-FFF2-40B4-BE49-F238E27FC236}">
                <a16:creationId xmlns:a16="http://schemas.microsoft.com/office/drawing/2014/main" id="{08022AD0-7F41-CE5C-138D-92F92483AE29}"/>
              </a:ext>
            </a:extLst>
          </p:cNvPr>
          <p:cNvSpPr>
            <a:spLocks noGrp="1"/>
          </p:cNvSpPr>
          <p:nvPr>
            <p:ph idx="1"/>
          </p:nvPr>
        </p:nvSpPr>
        <p:spPr>
          <a:xfrm>
            <a:off x="479376" y="1484784"/>
            <a:ext cx="11449272" cy="4351338"/>
          </a:xfrm>
        </p:spPr>
        <p:txBody>
          <a:bodyPr>
            <a:normAutofit/>
          </a:bodyPr>
          <a:lstStyle/>
          <a:p>
            <a:r>
              <a:rPr lang="fr-BE" dirty="0"/>
              <a:t>évaluation de l'état de la structure ;</a:t>
            </a:r>
          </a:p>
          <a:p>
            <a:r>
              <a:rPr lang="fr-BE" dirty="0"/>
              <a:t>identification des causes de détérioration ;</a:t>
            </a:r>
          </a:p>
          <a:p>
            <a:r>
              <a:rPr lang="fr-BE" dirty="0"/>
              <a:t>choix des options pour la protection et la réparation ;</a:t>
            </a:r>
          </a:p>
          <a:p>
            <a:r>
              <a:rPr lang="fr-BE" dirty="0"/>
              <a:t>choix du (des) principe(s) de protection et de réparation appropriés ;</a:t>
            </a:r>
          </a:p>
          <a:p>
            <a:r>
              <a:rPr lang="fr-BE" dirty="0"/>
              <a:t>choix des méthodes =&gt; Tableau 1 ;</a:t>
            </a:r>
          </a:p>
          <a:p>
            <a:r>
              <a:rPr lang="fr-BE" dirty="0"/>
              <a:t>définition des propriétés des produits et systèmes ;</a:t>
            </a:r>
          </a:p>
          <a:p>
            <a:r>
              <a:rPr lang="fr-BE" dirty="0"/>
              <a:t>spécification des exigences de maintenance faisant suite à la protection et à la réparation.</a:t>
            </a:r>
            <a:endParaRPr lang="fr-BE" sz="3200" dirty="0"/>
          </a:p>
        </p:txBody>
      </p:sp>
    </p:spTree>
    <p:extLst>
      <p:ext uri="{BB962C8B-B14F-4D97-AF65-F5344CB8AC3E}">
        <p14:creationId xmlns:p14="http://schemas.microsoft.com/office/powerpoint/2010/main" val="4080027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8C762-34AD-46DA-A958-D233FC3BA85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892D5F5-261D-78F7-5D89-974B8E7285D3}"/>
              </a:ext>
            </a:extLst>
          </p:cNvPr>
          <p:cNvSpPr>
            <a:spLocks noGrp="1" noChangeArrowheads="1"/>
          </p:cNvSpPr>
          <p:nvPr>
            <p:ph type="ctrTitle"/>
          </p:nvPr>
        </p:nvSpPr>
        <p:spPr>
          <a:xfrm>
            <a:off x="720000" y="2520000"/>
            <a:ext cx="10800000" cy="2160000"/>
          </a:xfrm>
        </p:spPr>
        <p:txBody>
          <a:bodyPr>
            <a:noAutofit/>
          </a:bodyPr>
          <a:lstStyle/>
          <a:p>
            <a:pPr algn="ctr" eaLnBrk="1" hangingPunct="1">
              <a:tabLst>
                <a:tab pos="7445375" algn="l"/>
              </a:tabLst>
              <a:defRPr/>
            </a:pPr>
            <a:r>
              <a:rPr lang="fr-BE" sz="5000" dirty="0">
                <a:latin typeface="+mn-lt"/>
              </a:rPr>
              <a:t>2- Performances des produits.</a:t>
            </a:r>
            <a:endParaRPr lang="fr-FR" altLang="fr-FR" sz="5000" b="0" dirty="0">
              <a:latin typeface="+mn-l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70093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59947230-C8CF-1425-7E4F-88EB1DB2C9A1}"/>
              </a:ext>
            </a:extLst>
          </p:cNvPr>
          <p:cNvSpPr>
            <a:spLocks noGrp="1"/>
          </p:cNvSpPr>
          <p:nvPr>
            <p:ph type="title"/>
          </p:nvPr>
        </p:nvSpPr>
        <p:spPr/>
        <p:txBody>
          <a:bodyPr>
            <a:normAutofit fontScale="90000"/>
          </a:bodyPr>
          <a:lstStyle/>
          <a:p>
            <a:pPr algn="just"/>
            <a:r>
              <a:rPr lang="fr-BE" sz="2700" b="1" dirty="0">
                <a:latin typeface="+mn-lt"/>
              </a:rPr>
              <a:t>NBN EN 1504 : Produits et systèmes pour la protection et la réparation des</a:t>
            </a:r>
            <a:br>
              <a:rPr lang="fr-BE" sz="2700" b="1" dirty="0">
                <a:latin typeface="+mn-lt"/>
              </a:rPr>
            </a:br>
            <a:r>
              <a:rPr lang="fr-BE" sz="2700" b="1" dirty="0">
                <a:latin typeface="+mn-lt"/>
              </a:rPr>
              <a:t>structures en béton - Définitions, exigences, maîtrise de la qualité</a:t>
            </a:r>
            <a:br>
              <a:rPr lang="fr-BE" b="1" dirty="0"/>
            </a:br>
            <a:r>
              <a:rPr lang="fr-BE" sz="2200" b="1" dirty="0">
                <a:latin typeface="+mn-lt"/>
              </a:rPr>
              <a:t>et évaluation de la conformité.</a:t>
            </a:r>
            <a:endParaRPr lang="fr-BE" sz="2200" dirty="0">
              <a:latin typeface="+mn-lt"/>
            </a:endParaRPr>
          </a:p>
        </p:txBody>
      </p:sp>
      <p:sp>
        <p:nvSpPr>
          <p:cNvPr id="10" name="Espace réservé du contenu 9">
            <a:extLst>
              <a:ext uri="{FF2B5EF4-FFF2-40B4-BE49-F238E27FC236}">
                <a16:creationId xmlns:a16="http://schemas.microsoft.com/office/drawing/2014/main" id="{FD205BC6-4D47-8997-858A-EE8B12FC3621}"/>
              </a:ext>
            </a:extLst>
          </p:cNvPr>
          <p:cNvSpPr>
            <a:spLocks noGrp="1"/>
          </p:cNvSpPr>
          <p:nvPr>
            <p:ph idx="1"/>
          </p:nvPr>
        </p:nvSpPr>
        <p:spPr>
          <a:xfrm>
            <a:off x="551384" y="1628800"/>
            <a:ext cx="11449272" cy="4548163"/>
          </a:xfrm>
        </p:spPr>
        <p:txBody>
          <a:bodyPr>
            <a:normAutofit fontScale="85000" lnSpcReduction="20000"/>
          </a:bodyPr>
          <a:lstStyle/>
          <a:p>
            <a:r>
              <a:rPr lang="fr-BE" i="1" dirty="0"/>
              <a:t>Partie 1 : Définitions</a:t>
            </a:r>
          </a:p>
          <a:p>
            <a:r>
              <a:rPr lang="fr-BE" i="1" dirty="0"/>
              <a:t>Partie 2 : Systèmes de protection de surface pour béton</a:t>
            </a:r>
          </a:p>
          <a:p>
            <a:r>
              <a:rPr lang="fr-BE" i="1" dirty="0"/>
              <a:t>Partie 3 : Réparation structurale et réparation non structurale</a:t>
            </a:r>
          </a:p>
          <a:p>
            <a:r>
              <a:rPr lang="fr-BE" i="1" dirty="0"/>
              <a:t>Partie 4 : Collage structural</a:t>
            </a:r>
          </a:p>
          <a:p>
            <a:r>
              <a:rPr lang="fr-BE" i="1" dirty="0"/>
              <a:t>Partie 5 : Produits et systèmes d'injection du béton</a:t>
            </a:r>
          </a:p>
          <a:p>
            <a:r>
              <a:rPr lang="fr-BE" i="1" dirty="0"/>
              <a:t>Partie 6 : Ancrage de barres d'acier d'armature</a:t>
            </a:r>
          </a:p>
          <a:p>
            <a:r>
              <a:rPr lang="fr-BE" i="1" dirty="0"/>
              <a:t>Partie 7 : Protection contre la corrosion des armatures</a:t>
            </a:r>
          </a:p>
          <a:p>
            <a:r>
              <a:rPr lang="fr-BE" dirty="0"/>
              <a:t>Partie 8 : Maîtrise de la qualité et évaluation et vérification de la constance des performances (EVCP)</a:t>
            </a:r>
            <a:endParaRPr lang="fr-BE" i="1" dirty="0"/>
          </a:p>
          <a:p>
            <a:r>
              <a:rPr lang="fr-BE" i="1" dirty="0"/>
              <a:t>Partie 9 : Principes généraux d'utilisation des produits et systèmes</a:t>
            </a:r>
          </a:p>
          <a:p>
            <a:r>
              <a:rPr lang="fr-BE" i="1" dirty="0"/>
              <a:t>Partie 10 : Application sur site des produits et systèmes et contrôle de la qualité des travaux</a:t>
            </a:r>
            <a:endParaRPr lang="fr-BE"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7863C-BE3F-F14D-770C-C64960CB841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A5FA726-8D2A-D4F7-53E6-0D9EB0452E46}"/>
              </a:ext>
            </a:extLst>
          </p:cNvPr>
          <p:cNvSpPr>
            <a:spLocks noGrp="1" noChangeArrowheads="1"/>
          </p:cNvSpPr>
          <p:nvPr>
            <p:ph type="ctrTitle"/>
          </p:nvPr>
        </p:nvSpPr>
        <p:spPr>
          <a:xfrm>
            <a:off x="720000" y="2520000"/>
            <a:ext cx="10800000" cy="1800000"/>
          </a:xfrm>
        </p:spPr>
        <p:txBody>
          <a:bodyPr>
            <a:normAutofit/>
          </a:bodyPr>
          <a:lstStyle/>
          <a:p>
            <a:pPr algn="ctr" eaLnBrk="1" hangingPunct="1">
              <a:tabLst>
                <a:tab pos="7445375" algn="l"/>
              </a:tabLst>
              <a:defRPr/>
            </a:pPr>
            <a:r>
              <a:rPr lang="fr-BE" sz="5000" dirty="0">
                <a:latin typeface="+mn-lt"/>
              </a:rPr>
              <a:t>3- Qualifications des intervenants : Formations.</a:t>
            </a:r>
            <a:endParaRPr lang="fr-FR" altLang="fr-FR" sz="5000" b="0" dirty="0">
              <a:latin typeface="+mn-l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14782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49BA9-5E42-CAEB-BFF0-0DE771B99ACF}"/>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B4A374FC-3879-D94C-D4DB-356E81859B66}"/>
              </a:ext>
            </a:extLst>
          </p:cNvPr>
          <p:cNvSpPr>
            <a:spLocks noGrp="1"/>
          </p:cNvSpPr>
          <p:nvPr>
            <p:ph type="title"/>
          </p:nvPr>
        </p:nvSpPr>
        <p:spPr/>
        <p:txBody>
          <a:bodyPr/>
          <a:lstStyle/>
          <a:p>
            <a:pPr algn="ctr"/>
            <a:r>
              <a:rPr lang="fr-BE" dirty="0">
                <a:latin typeface="+mn-lt"/>
              </a:rPr>
              <a:t>PTV 560 – Certification des entreprises qui effectuent des réparations de béton.</a:t>
            </a:r>
          </a:p>
        </p:txBody>
      </p:sp>
      <p:sp>
        <p:nvSpPr>
          <p:cNvPr id="10" name="Espace réservé du contenu 9">
            <a:extLst>
              <a:ext uri="{FF2B5EF4-FFF2-40B4-BE49-F238E27FC236}">
                <a16:creationId xmlns:a16="http://schemas.microsoft.com/office/drawing/2014/main" id="{D0EFDCF7-0FB2-4001-982E-222AADDFEA9C}"/>
              </a:ext>
            </a:extLst>
          </p:cNvPr>
          <p:cNvSpPr>
            <a:spLocks noGrp="1"/>
          </p:cNvSpPr>
          <p:nvPr>
            <p:ph idx="1"/>
          </p:nvPr>
        </p:nvSpPr>
        <p:spPr>
          <a:xfrm>
            <a:off x="838200" y="1628800"/>
            <a:ext cx="10515600" cy="4548163"/>
          </a:xfrm>
        </p:spPr>
        <p:txBody>
          <a:bodyPr>
            <a:normAutofit lnSpcReduction="10000"/>
          </a:bodyPr>
          <a:lstStyle/>
          <a:p>
            <a:r>
              <a:rPr lang="fr-BE" sz="3200" dirty="0"/>
              <a:t>Niveau A :</a:t>
            </a:r>
          </a:p>
          <a:p>
            <a:pPr marL="0" indent="0">
              <a:buNone/>
            </a:pPr>
            <a:r>
              <a:rPr lang="fr-BE" sz="3200" dirty="0"/>
              <a:t>Certificat de processus pour l’application de produits, systèmes et techniques prescrits.</a:t>
            </a:r>
          </a:p>
          <a:p>
            <a:r>
              <a:rPr lang="fr-BE" sz="3200" dirty="0"/>
              <a:t>Niveau B :</a:t>
            </a:r>
          </a:p>
          <a:p>
            <a:pPr marL="0" indent="0">
              <a:buNone/>
            </a:pPr>
            <a:r>
              <a:rPr lang="fr-BE" sz="3200" dirty="0"/>
              <a:t>Certificat de processus pour l’exécution de réparations de béton.</a:t>
            </a:r>
          </a:p>
          <a:p>
            <a:r>
              <a:rPr lang="fr-BE" sz="3200" dirty="0"/>
              <a:t>Niveau C :</a:t>
            </a:r>
          </a:p>
          <a:p>
            <a:pPr marL="0" indent="0">
              <a:buNone/>
            </a:pPr>
            <a:r>
              <a:rPr lang="fr-BE" sz="3200" dirty="0"/>
              <a:t>Certificat de processus pour la conception et l’exécution de réparations de béton.</a:t>
            </a:r>
          </a:p>
        </p:txBody>
      </p:sp>
    </p:spTree>
    <p:extLst>
      <p:ext uri="{BB962C8B-B14F-4D97-AF65-F5344CB8AC3E}">
        <p14:creationId xmlns:p14="http://schemas.microsoft.com/office/powerpoint/2010/main" val="788560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93966-7503-9070-9B6C-720CFB60258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B6B759C-7A6C-D2B3-C81B-8CAC39B502D5}"/>
              </a:ext>
            </a:extLst>
          </p:cNvPr>
          <p:cNvSpPr>
            <a:spLocks noGrp="1" noChangeArrowheads="1"/>
          </p:cNvSpPr>
          <p:nvPr>
            <p:ph type="ctrTitle"/>
          </p:nvPr>
        </p:nvSpPr>
        <p:spPr>
          <a:xfrm>
            <a:off x="360000" y="2520000"/>
            <a:ext cx="11520000" cy="2340000"/>
          </a:xfrm>
        </p:spPr>
        <p:txBody>
          <a:bodyPr>
            <a:normAutofit/>
          </a:bodyPr>
          <a:lstStyle/>
          <a:p>
            <a:pPr algn="ctr">
              <a:tabLst>
                <a:tab pos="7445375" algn="l"/>
              </a:tabLst>
              <a:defRPr/>
            </a:pPr>
            <a:r>
              <a:rPr lang="fr-BE" sz="5000" dirty="0">
                <a:latin typeface="+mn-lt"/>
              </a:rPr>
              <a:t>4- Préparation du support béton.</a:t>
            </a:r>
            <a:endParaRPr lang="fr-FR" altLang="fr-FR" sz="5000" dirty="0">
              <a:latin typeface="+mn-lt"/>
            </a:endParaRPr>
          </a:p>
        </p:txBody>
      </p:sp>
    </p:spTree>
    <p:extLst>
      <p:ext uri="{BB962C8B-B14F-4D97-AF65-F5344CB8AC3E}">
        <p14:creationId xmlns:p14="http://schemas.microsoft.com/office/powerpoint/2010/main" val="104558681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24692</TotalTime>
  <Words>911</Words>
  <Application>Microsoft Office PowerPoint</Application>
  <PresentationFormat>Grand écran</PresentationFormat>
  <Paragraphs>82</Paragraphs>
  <Slides>24</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24</vt:i4>
      </vt:variant>
    </vt:vector>
  </HeadingPairs>
  <TitlesOfParts>
    <vt:vector size="29" baseType="lpstr">
      <vt:lpstr>Arial</vt:lpstr>
      <vt:lpstr>Calibri</vt:lpstr>
      <vt:lpstr>Calibri Light</vt:lpstr>
      <vt:lpstr>Times New Roman</vt:lpstr>
      <vt:lpstr>Thème Office</vt:lpstr>
      <vt:lpstr>LES REPARATIONS DU BETON : Le diable se cache dans les détails.</vt:lpstr>
      <vt:lpstr>Rappel des principales étapes d’une réparation : 1- Inspection, Diagnostique et Prescriptions. 2- Performances des produits. 3- Qualifications des intervenants : Formations. 4- Préparation du support béton. 5- Préparation et Application du produit. 6- Contrôles Présentation des résultats d’essais d’adhérence-traction sur PCC. 7- Discussion autour des causes probables de défauts d’adhérence. 8- Conclusion.</vt:lpstr>
      <vt:lpstr>1- Inspection, Diagnostique et Prescriptions</vt:lpstr>
      <vt:lpstr>NBN EN 1504 : Partie 9 : Principes généraux d'utilisation des produits et systèmes </vt:lpstr>
      <vt:lpstr>2- Performances des produits.</vt:lpstr>
      <vt:lpstr>NBN EN 1504 : Produits et systèmes pour la protection et la réparation des structures en béton - Définitions, exigences, maîtrise de la qualité et évaluation de la conformité.</vt:lpstr>
      <vt:lpstr>3- Qualifications des intervenants : Formations.</vt:lpstr>
      <vt:lpstr>PTV 560 – Certification des entreprises qui effectuent des réparations de béton.</vt:lpstr>
      <vt:lpstr>4- Préparation du support béton.</vt:lpstr>
      <vt:lpstr>NBN EN 1504-10 : Application sur site des produits et systèmes et contrôle de la qualité des travaux</vt:lpstr>
      <vt:lpstr>5- Préparation et Application du produit.</vt:lpstr>
      <vt:lpstr>Fiches techniques normalisées </vt:lpstr>
      <vt:lpstr>6- Contrôles</vt:lpstr>
      <vt:lpstr>NBN EN 1504 - 10 : produits et systèmes et contrôle de la qualité des travaux.</vt:lpstr>
      <vt:lpstr>Résultats d’essais d’adhérence-traction d’un PCC sur un béton et sur 10 années.</vt:lpstr>
      <vt:lpstr>Tout ça pour ça ?</vt:lpstr>
      <vt:lpstr>1- Inspection, Diagnostique et Prescriptions. D’une manière générale les inspections sont réalisées par un personnel qualifié. Les observations et essais sur des prélèvements aboutissent à un diagnostique pertinent. La maitrise de la norme NBN EN 1504-9 permet de prescrire le principe et la méthode de réparation adéquat. </vt:lpstr>
      <vt:lpstr>2- Performances des produits. Le marquage CE et la certification apportent une certaine garantie sur les performances intrinsèques des produits. Dans le cas contraire, une réception technique pourrait encore avoir lieu puisque les normes produits définissent les performances essentielles et accessoires. Robustesse</vt:lpstr>
      <vt:lpstr>3- Qualifications des intervenants : Formations. D’une manière générale l’offre de formations est assez étoffée. Par ailleurs il serait utile que la formation d’exécutant qualifié intègre des cours pratiques de décapage. il serait peut-être également utile que tous les exécutants soient qualifiés. </vt:lpstr>
      <vt:lpstr>4- Préparation du support béton. Comment pourrait on évaluer la cohésion superficielle de béton après décapage? Faut-il définitivement exclure le décapage au burineur ?</vt:lpstr>
      <vt:lpstr>Ne devrait-on pas limiter la puissance des marteaux ?</vt:lpstr>
      <vt:lpstr>5- Préparation et Application du produit. Il est primordial de respecter scrupuleusement l’utilisation prévue et les conditions limites d’utilisations reprises dans les fiches techniques des produits.</vt:lpstr>
      <vt:lpstr>8- Conclusion. Au-delà de la maitrise du processus, de la qualité des produits et de leur mise en œuvre, l’évaluation des réparations de béton au mortier est actuellement très complexe  : - mesure de la qualité des réparations ; - influence des différents facteurs. Comment évoluer ? Comment développer une approche systématique, qualitative et rentable?  </vt:lpstr>
      <vt:lpstr>Merci pour votre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HABIBOU Dango</dc:creator>
  <cp:lastModifiedBy>DANGO Habibou</cp:lastModifiedBy>
  <cp:revision>268</cp:revision>
  <cp:lastPrinted>2023-09-19T13:27:36Z</cp:lastPrinted>
  <dcterms:created xsi:type="dcterms:W3CDTF">1904-01-01T00:00:00Z</dcterms:created>
  <dcterms:modified xsi:type="dcterms:W3CDTF">2026-01-27T14:53:28Z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7a477d1-147d-4e34-b5e3-7b26d2f44870_Enabled">
    <vt:lpwstr>true</vt:lpwstr>
  </property>
  <property fmtid="{D5CDD505-2E9C-101B-9397-08002B2CF9AE}" pid="3" name="MSIP_Label_97a477d1-147d-4e34-b5e3-7b26d2f44870_SetDate">
    <vt:lpwstr>2022-09-20T07:53:12Z</vt:lpwstr>
  </property>
  <property fmtid="{D5CDD505-2E9C-101B-9397-08002B2CF9AE}" pid="4" name="MSIP_Label_97a477d1-147d-4e34-b5e3-7b26d2f44870_Method">
    <vt:lpwstr>Standard</vt:lpwstr>
  </property>
  <property fmtid="{D5CDD505-2E9C-101B-9397-08002B2CF9AE}" pid="5" name="MSIP_Label_97a477d1-147d-4e34-b5e3-7b26d2f44870_Name">
    <vt:lpwstr>97a477d1-147d-4e34-b5e3-7b26d2f44870</vt:lpwstr>
  </property>
  <property fmtid="{D5CDD505-2E9C-101B-9397-08002B2CF9AE}" pid="6" name="MSIP_Label_97a477d1-147d-4e34-b5e3-7b26d2f44870_SiteId">
    <vt:lpwstr>1f816a84-7aa6-4a56-b22a-7b3452fa8681</vt:lpwstr>
  </property>
  <property fmtid="{D5CDD505-2E9C-101B-9397-08002B2CF9AE}" pid="7" name="MSIP_Label_97a477d1-147d-4e34-b5e3-7b26d2f44870_ActionId">
    <vt:lpwstr>021bb0de-d225-4e7a-9588-4313baa671d4</vt:lpwstr>
  </property>
  <property fmtid="{D5CDD505-2E9C-101B-9397-08002B2CF9AE}" pid="8" name="MSIP_Label_97a477d1-147d-4e34-b5e3-7b26d2f44870_ContentBits">
    <vt:lpwstr>0</vt:lpwstr>
  </property>
</Properties>
</file>