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1" r:id="rId2"/>
    <p:sldId id="266" r:id="rId3"/>
    <p:sldId id="264" r:id="rId4"/>
    <p:sldId id="265" r:id="rId5"/>
    <p:sldId id="267" r:id="rId6"/>
    <p:sldId id="268" r:id="rId7"/>
    <p:sldId id="269" r:id="rId8"/>
    <p:sldId id="270" r:id="rId9"/>
    <p:sldId id="271" r:id="rId10"/>
    <p:sldId id="274" r:id="rId11"/>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7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44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4_Alleen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Afbeelding 5" descr="Afbeelding met cirkel&#10;&#10;Automatisch gegenereerde beschrijving">
            <a:extLst>
              <a:ext uri="{FF2B5EF4-FFF2-40B4-BE49-F238E27FC236}">
                <a16:creationId xmlns:a16="http://schemas.microsoft.com/office/drawing/2014/main" id="{BA5D8467-6F80-79D7-D42E-05B18319201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35363" b="64249"/>
          <a:stretch/>
        </p:blipFill>
        <p:spPr>
          <a:xfrm>
            <a:off x="7914954" y="4495799"/>
            <a:ext cx="4277046" cy="2362201"/>
          </a:xfrm>
          <a:prstGeom prst="rect">
            <a:avLst/>
          </a:prstGeom>
        </p:spPr>
      </p:pic>
      <p:sp>
        <p:nvSpPr>
          <p:cNvPr id="2" name="Titel 1">
            <a:extLst>
              <a:ext uri="{FF2B5EF4-FFF2-40B4-BE49-F238E27FC236}">
                <a16:creationId xmlns:a16="http://schemas.microsoft.com/office/drawing/2014/main" id="{FF6019CC-273D-2259-BE80-6F07402CF659}"/>
              </a:ext>
            </a:extLst>
          </p:cNvPr>
          <p:cNvSpPr>
            <a:spLocks noGrp="1"/>
          </p:cNvSpPr>
          <p:nvPr>
            <p:ph type="title"/>
          </p:nvPr>
        </p:nvSpPr>
        <p:spPr>
          <a:xfrm>
            <a:off x="838200" y="2766218"/>
            <a:ext cx="10515600" cy="1325563"/>
          </a:xfrm>
        </p:spPr>
        <p:txBody>
          <a:bodyPr/>
          <a:lstStyle>
            <a:lvl1pPr algn="ctr">
              <a:defRPr>
                <a:solidFill>
                  <a:schemeClr val="bg1"/>
                </a:solidFill>
              </a:defRPr>
            </a:lvl1pPr>
          </a:lstStyle>
          <a:p>
            <a:r>
              <a:rPr lang="nl-NL" smtClean="0"/>
              <a:t>Klik om de stijl te bewerken</a:t>
            </a:r>
            <a:endParaRPr lang="nl-BE" dirty="0"/>
          </a:p>
        </p:txBody>
      </p:sp>
      <p:sp>
        <p:nvSpPr>
          <p:cNvPr id="3" name="Tijdelijke aanduiding voor datum 2">
            <a:extLst>
              <a:ext uri="{FF2B5EF4-FFF2-40B4-BE49-F238E27FC236}">
                <a16:creationId xmlns:a16="http://schemas.microsoft.com/office/drawing/2014/main" id="{E087A593-C0A1-687C-6C33-CDF39B4E390C}"/>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4" name="Tijdelijke aanduiding voor voettekst 3">
            <a:extLst>
              <a:ext uri="{FF2B5EF4-FFF2-40B4-BE49-F238E27FC236}">
                <a16:creationId xmlns:a16="http://schemas.microsoft.com/office/drawing/2014/main" id="{EA43AC71-B68E-5197-A905-9C5C300D98E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09F13FC-C976-DE64-DFAE-66ACB73B7D9D}"/>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8" name="Afbeelding 7" descr="Afbeelding met Lettertype, Graphics, tekst, cirkel&#10;&#10;Automatisch gegenereerde beschrijving">
            <a:extLst>
              <a:ext uri="{FF2B5EF4-FFF2-40B4-BE49-F238E27FC236}">
                <a16:creationId xmlns:a16="http://schemas.microsoft.com/office/drawing/2014/main" id="{0FCC853F-CA7B-99FE-5AE3-C885C721005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316190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Alleen titel">
    <p:bg>
      <p:bgPr>
        <a:solidFill>
          <a:srgbClr val="22577A"/>
        </a:solidFill>
        <a:effectLst/>
      </p:bgPr>
    </p:bg>
    <p:spTree>
      <p:nvGrpSpPr>
        <p:cNvPr id="1" name=""/>
        <p:cNvGrpSpPr/>
        <p:nvPr/>
      </p:nvGrpSpPr>
      <p:grpSpPr>
        <a:xfrm>
          <a:off x="0" y="0"/>
          <a:ext cx="0" cy="0"/>
          <a:chOff x="0" y="0"/>
          <a:chExt cx="0" cy="0"/>
        </a:xfrm>
      </p:grpSpPr>
      <p:pic>
        <p:nvPicPr>
          <p:cNvPr id="6" name="Afbeelding 5" descr="Afbeelding met cirkel&#10;&#10;Automatisch gegenereerde beschrijving">
            <a:extLst>
              <a:ext uri="{FF2B5EF4-FFF2-40B4-BE49-F238E27FC236}">
                <a16:creationId xmlns:a16="http://schemas.microsoft.com/office/drawing/2014/main" id="{BA5D8467-6F80-79D7-D42E-05B1831920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7473" b="50000"/>
          <a:stretch/>
        </p:blipFill>
        <p:spPr>
          <a:xfrm>
            <a:off x="0" y="4205781"/>
            <a:ext cx="2790350" cy="2652219"/>
          </a:xfrm>
          <a:prstGeom prst="rect">
            <a:avLst/>
          </a:prstGeom>
        </p:spPr>
      </p:pic>
      <p:sp>
        <p:nvSpPr>
          <p:cNvPr id="2" name="Titel 1">
            <a:extLst>
              <a:ext uri="{FF2B5EF4-FFF2-40B4-BE49-F238E27FC236}">
                <a16:creationId xmlns:a16="http://schemas.microsoft.com/office/drawing/2014/main" id="{FF6019CC-273D-2259-BE80-6F07402CF659}"/>
              </a:ext>
            </a:extLst>
          </p:cNvPr>
          <p:cNvSpPr>
            <a:spLocks noGrp="1"/>
          </p:cNvSpPr>
          <p:nvPr>
            <p:ph type="title"/>
          </p:nvPr>
        </p:nvSpPr>
        <p:spPr/>
        <p:txBody>
          <a:bodyPr/>
          <a:lstStyle>
            <a:lvl1pPr>
              <a:defRPr>
                <a:solidFill>
                  <a:schemeClr val="bg1"/>
                </a:solidFill>
              </a:defRPr>
            </a:lvl1pPr>
          </a:lstStyle>
          <a:p>
            <a:r>
              <a:rPr lang="nl-NL" smtClean="0"/>
              <a:t>Klik om de stijl te bewerken</a:t>
            </a:r>
            <a:endParaRPr lang="nl-BE" dirty="0"/>
          </a:p>
        </p:txBody>
      </p:sp>
      <p:sp>
        <p:nvSpPr>
          <p:cNvPr id="3" name="Tijdelijke aanduiding voor datum 2">
            <a:extLst>
              <a:ext uri="{FF2B5EF4-FFF2-40B4-BE49-F238E27FC236}">
                <a16:creationId xmlns:a16="http://schemas.microsoft.com/office/drawing/2014/main" id="{E087A593-C0A1-687C-6C33-CDF39B4E390C}"/>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4" name="Tijdelijke aanduiding voor voettekst 3">
            <a:extLst>
              <a:ext uri="{FF2B5EF4-FFF2-40B4-BE49-F238E27FC236}">
                <a16:creationId xmlns:a16="http://schemas.microsoft.com/office/drawing/2014/main" id="{EA43AC71-B68E-5197-A905-9C5C300D98E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09F13FC-C976-DE64-DFAE-66ACB73B7D9D}"/>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8" name="Afbeelding 7" descr="Afbeelding met Lettertype, Graphics, tekst, cirkel&#10;&#10;Automatisch gegenereerde beschrijving">
            <a:extLst>
              <a:ext uri="{FF2B5EF4-FFF2-40B4-BE49-F238E27FC236}">
                <a16:creationId xmlns:a16="http://schemas.microsoft.com/office/drawing/2014/main" id="{0FCC853F-CA7B-99FE-5AE3-C885C721005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pic>
        <p:nvPicPr>
          <p:cNvPr id="9" name="Afbeelding 8" descr="Afbeelding met tekst, Lettertype, Graphics, grafische vormgeving&#10;&#10;Automatisch gegenereerde beschrijving">
            <a:extLst>
              <a:ext uri="{FF2B5EF4-FFF2-40B4-BE49-F238E27FC236}">
                <a16:creationId xmlns:a16="http://schemas.microsoft.com/office/drawing/2014/main" id="{478C28FC-6497-5623-9CEB-BCF03AF43C4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878176" y="5849862"/>
            <a:ext cx="1475624" cy="519319"/>
          </a:xfrm>
          <a:prstGeom prst="rect">
            <a:avLst/>
          </a:prstGeom>
        </p:spPr>
      </p:pic>
    </p:spTree>
    <p:extLst>
      <p:ext uri="{BB962C8B-B14F-4D97-AF65-F5344CB8AC3E}">
        <p14:creationId xmlns:p14="http://schemas.microsoft.com/office/powerpoint/2010/main" val="411288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1B087-7E2E-81B3-3B67-726E3CB4BA74}"/>
              </a:ext>
            </a:extLst>
          </p:cNvPr>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a:extLst>
              <a:ext uri="{FF2B5EF4-FFF2-40B4-BE49-F238E27FC236}">
                <a16:creationId xmlns:a16="http://schemas.microsoft.com/office/drawing/2014/main" id="{8E90E82F-CFD0-07F9-54D9-AE7B8A111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sp>
        <p:nvSpPr>
          <p:cNvPr id="4" name="Tijdelijke aanduiding voor datum 3">
            <a:extLst>
              <a:ext uri="{FF2B5EF4-FFF2-40B4-BE49-F238E27FC236}">
                <a16:creationId xmlns:a16="http://schemas.microsoft.com/office/drawing/2014/main" id="{893A51ED-F2EE-D5AF-6308-A6365C3FCDAE}"/>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5" name="Tijdelijke aanduiding voor voettekst 4">
            <a:extLst>
              <a:ext uri="{FF2B5EF4-FFF2-40B4-BE49-F238E27FC236}">
                <a16:creationId xmlns:a16="http://schemas.microsoft.com/office/drawing/2014/main" id="{99814CEC-412B-53E5-1DAF-4D87BB73421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9B65BDD-20E2-3DC2-90CB-B5EAC7DACB83}"/>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8" name="Afbeelding 7" descr="Afbeelding met Lettertype, Graphics, tekst, cirkel&#10;&#10;Automatisch gegenereerde beschrijving">
            <a:extLst>
              <a:ext uri="{FF2B5EF4-FFF2-40B4-BE49-F238E27FC236}">
                <a16:creationId xmlns:a16="http://schemas.microsoft.com/office/drawing/2014/main" id="{E7B2A2EF-EE46-C0F7-26D4-E6293DAFF07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1530179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rgbClr val="2257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1B087-7E2E-81B3-3B67-726E3CB4BA74}"/>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nl-NL" smtClean="0"/>
              <a:t>Klik om de stijl te bewerken</a:t>
            </a:r>
            <a:endParaRPr lang="nl-BE" dirty="0"/>
          </a:p>
        </p:txBody>
      </p:sp>
      <p:sp>
        <p:nvSpPr>
          <p:cNvPr id="3" name="Ondertitel 2">
            <a:extLst>
              <a:ext uri="{FF2B5EF4-FFF2-40B4-BE49-F238E27FC236}">
                <a16:creationId xmlns:a16="http://schemas.microsoft.com/office/drawing/2014/main" id="{8E90E82F-CFD0-07F9-54D9-AE7B8A1113B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sp>
        <p:nvSpPr>
          <p:cNvPr id="4" name="Tijdelijke aanduiding voor datum 3">
            <a:extLst>
              <a:ext uri="{FF2B5EF4-FFF2-40B4-BE49-F238E27FC236}">
                <a16:creationId xmlns:a16="http://schemas.microsoft.com/office/drawing/2014/main" id="{893A51ED-F2EE-D5AF-6308-A6365C3FCDAE}"/>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5" name="Tijdelijke aanduiding voor voettekst 4">
            <a:extLst>
              <a:ext uri="{FF2B5EF4-FFF2-40B4-BE49-F238E27FC236}">
                <a16:creationId xmlns:a16="http://schemas.microsoft.com/office/drawing/2014/main" id="{99814CEC-412B-53E5-1DAF-4D87BB73421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9B65BDD-20E2-3DC2-90CB-B5EAC7DACB83}"/>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7" name="Afbeelding 6" descr="Afbeelding met tekst, Lettertype, Graphics, grafische vormgeving&#10;&#10;Automatisch gegenereerde beschrijving">
            <a:extLst>
              <a:ext uri="{FF2B5EF4-FFF2-40B4-BE49-F238E27FC236}">
                <a16:creationId xmlns:a16="http://schemas.microsoft.com/office/drawing/2014/main" id="{4F99B41A-D3B3-C23E-C083-3DFB38FD09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78176" y="5849862"/>
            <a:ext cx="1475624" cy="519319"/>
          </a:xfrm>
          <a:prstGeom prst="rect">
            <a:avLst/>
          </a:prstGeom>
        </p:spPr>
      </p:pic>
    </p:spTree>
    <p:extLst>
      <p:ext uri="{BB962C8B-B14F-4D97-AF65-F5344CB8AC3E}">
        <p14:creationId xmlns:p14="http://schemas.microsoft.com/office/powerpoint/2010/main" val="350649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el en object">
    <p:spTree>
      <p:nvGrpSpPr>
        <p:cNvPr id="1" name=""/>
        <p:cNvGrpSpPr/>
        <p:nvPr/>
      </p:nvGrpSpPr>
      <p:grpSpPr>
        <a:xfrm>
          <a:off x="0" y="0"/>
          <a:ext cx="0" cy="0"/>
          <a:chOff x="0" y="0"/>
          <a:chExt cx="0" cy="0"/>
        </a:xfrm>
      </p:grpSpPr>
      <p:pic>
        <p:nvPicPr>
          <p:cNvPr id="8" name="Afbeelding 7" descr="Afbeelding met cirkel, zwart, schermopname, duisternis&#10;&#10;Automatisch gegenereerde beschrijving">
            <a:extLst>
              <a:ext uri="{FF2B5EF4-FFF2-40B4-BE49-F238E27FC236}">
                <a16:creationId xmlns:a16="http://schemas.microsoft.com/office/drawing/2014/main" id="{593910EE-75CB-F3CA-9E6D-C573CAC5CE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905" r="50000"/>
          <a:stretch/>
        </p:blipFill>
        <p:spPr>
          <a:xfrm>
            <a:off x="8967341" y="0"/>
            <a:ext cx="3224660" cy="3213305"/>
          </a:xfrm>
          <a:prstGeom prst="rect">
            <a:avLst/>
          </a:prstGeom>
        </p:spPr>
      </p:pic>
      <p:sp>
        <p:nvSpPr>
          <p:cNvPr id="2" name="Titel 1">
            <a:extLst>
              <a:ext uri="{FF2B5EF4-FFF2-40B4-BE49-F238E27FC236}">
                <a16:creationId xmlns:a16="http://schemas.microsoft.com/office/drawing/2014/main" id="{7B6BD5CA-A991-E9B2-0536-B348FE6A6EC3}"/>
              </a:ext>
            </a:extLst>
          </p:cNvPr>
          <p:cNvSpPr>
            <a:spLocks noGrp="1"/>
          </p:cNvSpPr>
          <p:nvPr>
            <p:ph type="title"/>
          </p:nvPr>
        </p:nvSpPr>
        <p:spPr/>
        <p:txBody>
          <a:bodyPr/>
          <a:lstStyle/>
          <a:p>
            <a:r>
              <a:rPr lang="nl-NL" smtClean="0"/>
              <a:t>Klik om de stijl te bewerken</a:t>
            </a:r>
            <a:endParaRPr lang="nl-BE"/>
          </a:p>
        </p:txBody>
      </p:sp>
      <p:sp>
        <p:nvSpPr>
          <p:cNvPr id="3" name="Tijdelijke aanduiding voor inhoud 2">
            <a:extLst>
              <a:ext uri="{FF2B5EF4-FFF2-40B4-BE49-F238E27FC236}">
                <a16:creationId xmlns:a16="http://schemas.microsoft.com/office/drawing/2014/main" id="{BECB7689-B85F-7791-17B0-DB806BA1C76D}"/>
              </a:ext>
            </a:extLst>
          </p:cNvPr>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a:extLst>
              <a:ext uri="{FF2B5EF4-FFF2-40B4-BE49-F238E27FC236}">
                <a16:creationId xmlns:a16="http://schemas.microsoft.com/office/drawing/2014/main" id="{0504F2E6-6E56-0B98-9C99-64E5F115F28B}"/>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5" name="Tijdelijke aanduiding voor voettekst 4">
            <a:extLst>
              <a:ext uri="{FF2B5EF4-FFF2-40B4-BE49-F238E27FC236}">
                <a16:creationId xmlns:a16="http://schemas.microsoft.com/office/drawing/2014/main" id="{BA3C85F0-955B-8056-2B21-2BEAC687738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63AB024-17B9-FC5B-A58A-C27FF64E59DB}"/>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7" name="Afbeelding 6" descr="Afbeelding met Lettertype, Graphics, tekst, cirkel&#10;&#10;Automatisch gegenereerde beschrijving">
            <a:extLst>
              <a:ext uri="{FF2B5EF4-FFF2-40B4-BE49-F238E27FC236}">
                <a16:creationId xmlns:a16="http://schemas.microsoft.com/office/drawing/2014/main" id="{C71B4254-7080-A4DC-28A9-DAAD8803F5F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2130069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7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BD5CA-A991-E9B2-0536-B348FE6A6EC3}"/>
              </a:ext>
            </a:extLst>
          </p:cNvPr>
          <p:cNvSpPr>
            <a:spLocks noGrp="1"/>
          </p:cNvSpPr>
          <p:nvPr>
            <p:ph type="title"/>
          </p:nvPr>
        </p:nvSpPr>
        <p:spPr/>
        <p:txBody>
          <a:bodyPr/>
          <a:lstStyle/>
          <a:p>
            <a:r>
              <a:rPr lang="nl-NL" smtClean="0"/>
              <a:t>Klik om de stijl te bewerken</a:t>
            </a:r>
            <a:endParaRPr lang="nl-BE"/>
          </a:p>
        </p:txBody>
      </p:sp>
      <p:sp>
        <p:nvSpPr>
          <p:cNvPr id="5" name="Tijdelijke aanduiding voor voettekst 4">
            <a:extLst>
              <a:ext uri="{FF2B5EF4-FFF2-40B4-BE49-F238E27FC236}">
                <a16:creationId xmlns:a16="http://schemas.microsoft.com/office/drawing/2014/main" id="{BA3C85F0-955B-8056-2B21-2BEAC687738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63AB024-17B9-FC5B-A58A-C27FF64E59DB}"/>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7" name="Afbeelding 6" descr="Afbeelding met Lettertype, Graphics, tekst, cirkel&#10;&#10;Automatisch gegenereerde beschrijving">
            <a:extLst>
              <a:ext uri="{FF2B5EF4-FFF2-40B4-BE49-F238E27FC236}">
                <a16:creationId xmlns:a16="http://schemas.microsoft.com/office/drawing/2014/main" id="{C71B4254-7080-A4DC-28A9-DAAD8803F5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pic>
        <p:nvPicPr>
          <p:cNvPr id="9" name="Afbeelding 8" descr="Afbeelding met cirkel&#10;&#10;Automatisch gegenereerde beschrijving">
            <a:extLst>
              <a:ext uri="{FF2B5EF4-FFF2-40B4-BE49-F238E27FC236}">
                <a16:creationId xmlns:a16="http://schemas.microsoft.com/office/drawing/2014/main" id="{FA01E5D5-073A-EE48-0FED-5CB07B75B4F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7473" b="50000"/>
          <a:stretch/>
        </p:blipFill>
        <p:spPr>
          <a:xfrm>
            <a:off x="0" y="4205781"/>
            <a:ext cx="2790350" cy="2652219"/>
          </a:xfrm>
          <a:prstGeom prst="rect">
            <a:avLst/>
          </a:prstGeom>
        </p:spPr>
      </p:pic>
      <p:pic>
        <p:nvPicPr>
          <p:cNvPr id="10" name="Afbeelding 9" descr="Afbeelding met cirkel, zwart, schermopname, duisternis&#10;&#10;Automatisch gegenereerde beschrijving">
            <a:extLst>
              <a:ext uri="{FF2B5EF4-FFF2-40B4-BE49-F238E27FC236}">
                <a16:creationId xmlns:a16="http://schemas.microsoft.com/office/drawing/2014/main" id="{B5D30DD6-CDDA-CFC8-9489-D192B55B4039}"/>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8121" r="37839"/>
          <a:stretch/>
        </p:blipFill>
        <p:spPr>
          <a:xfrm>
            <a:off x="8728629" y="0"/>
            <a:ext cx="3463371" cy="3429000"/>
          </a:xfrm>
          <a:prstGeom prst="rect">
            <a:avLst/>
          </a:prstGeom>
        </p:spPr>
      </p:pic>
      <p:sp>
        <p:nvSpPr>
          <p:cNvPr id="4" name="Tijdelijke aanduiding voor datum 3">
            <a:extLst>
              <a:ext uri="{FF2B5EF4-FFF2-40B4-BE49-F238E27FC236}">
                <a16:creationId xmlns:a16="http://schemas.microsoft.com/office/drawing/2014/main" id="{0504F2E6-6E56-0B98-9C99-64E5F115F28B}"/>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3" name="Tijdelijke aanduiding voor inhoud 2">
            <a:extLst>
              <a:ext uri="{FF2B5EF4-FFF2-40B4-BE49-F238E27FC236}">
                <a16:creationId xmlns:a16="http://schemas.microsoft.com/office/drawing/2014/main" id="{BECB7689-B85F-7791-17B0-DB806BA1C76D}"/>
              </a:ext>
            </a:extLst>
          </p:cNvPr>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821495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pic>
        <p:nvPicPr>
          <p:cNvPr id="8" name="Afbeelding 7" descr="Afbeelding met cirkel, zwart, schermopname, duisternis&#10;&#10;Automatisch gegenereerde beschrijving">
            <a:extLst>
              <a:ext uri="{FF2B5EF4-FFF2-40B4-BE49-F238E27FC236}">
                <a16:creationId xmlns:a16="http://schemas.microsoft.com/office/drawing/2014/main" id="{BD8D82A1-2086-9A48-DE66-5C63B37B3E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296" t="4709" b="4709"/>
          <a:stretch/>
        </p:blipFill>
        <p:spPr>
          <a:xfrm>
            <a:off x="0" y="-1"/>
            <a:ext cx="2794000" cy="6858001"/>
          </a:xfrm>
          <a:prstGeom prst="rect">
            <a:avLst/>
          </a:prstGeom>
        </p:spPr>
      </p:pic>
      <p:sp>
        <p:nvSpPr>
          <p:cNvPr id="2" name="Titel 1">
            <a:extLst>
              <a:ext uri="{FF2B5EF4-FFF2-40B4-BE49-F238E27FC236}">
                <a16:creationId xmlns:a16="http://schemas.microsoft.com/office/drawing/2014/main" id="{7B6BD5CA-A991-E9B2-0536-B348FE6A6EC3}"/>
              </a:ext>
            </a:extLst>
          </p:cNvPr>
          <p:cNvSpPr>
            <a:spLocks noGrp="1"/>
          </p:cNvSpPr>
          <p:nvPr>
            <p:ph type="title"/>
          </p:nvPr>
        </p:nvSpPr>
        <p:spPr>
          <a:xfrm>
            <a:off x="3251200" y="365125"/>
            <a:ext cx="8102600" cy="1325563"/>
          </a:xfrm>
        </p:spPr>
        <p:txBody>
          <a:bodyPr/>
          <a:lstStyle/>
          <a:p>
            <a:r>
              <a:rPr lang="nl-NL" smtClean="0"/>
              <a:t>Klik om de stijl te bewerken</a:t>
            </a:r>
            <a:endParaRPr lang="nl-BE"/>
          </a:p>
        </p:txBody>
      </p:sp>
      <p:sp>
        <p:nvSpPr>
          <p:cNvPr id="3" name="Tijdelijke aanduiding voor inhoud 2">
            <a:extLst>
              <a:ext uri="{FF2B5EF4-FFF2-40B4-BE49-F238E27FC236}">
                <a16:creationId xmlns:a16="http://schemas.microsoft.com/office/drawing/2014/main" id="{BECB7689-B85F-7791-17B0-DB806BA1C76D}"/>
              </a:ext>
            </a:extLst>
          </p:cNvPr>
          <p:cNvSpPr>
            <a:spLocks noGrp="1"/>
          </p:cNvSpPr>
          <p:nvPr>
            <p:ph idx="1"/>
          </p:nvPr>
        </p:nvSpPr>
        <p:spPr>
          <a:xfrm>
            <a:off x="3251200" y="1825625"/>
            <a:ext cx="8102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a:extLst>
              <a:ext uri="{FF2B5EF4-FFF2-40B4-BE49-F238E27FC236}">
                <a16:creationId xmlns:a16="http://schemas.microsoft.com/office/drawing/2014/main" id="{0504F2E6-6E56-0B98-9C99-64E5F115F28B}"/>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5" name="Tijdelijke aanduiding voor voettekst 4">
            <a:extLst>
              <a:ext uri="{FF2B5EF4-FFF2-40B4-BE49-F238E27FC236}">
                <a16:creationId xmlns:a16="http://schemas.microsoft.com/office/drawing/2014/main" id="{BA3C85F0-955B-8056-2B21-2BEAC687738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63AB024-17B9-FC5B-A58A-C27FF64E59DB}"/>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7" name="Afbeelding 6" descr="Afbeelding met Lettertype, Graphics, tekst, cirkel&#10;&#10;Automatisch gegenereerde beschrijving">
            <a:extLst>
              <a:ext uri="{FF2B5EF4-FFF2-40B4-BE49-F238E27FC236}">
                <a16:creationId xmlns:a16="http://schemas.microsoft.com/office/drawing/2014/main" id="{C71B4254-7080-A4DC-28A9-DAAD8803F5F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821340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BD5CA-A991-E9B2-0536-B348FE6A6EC3}"/>
              </a:ext>
            </a:extLst>
          </p:cNvPr>
          <p:cNvSpPr>
            <a:spLocks noGrp="1"/>
          </p:cNvSpPr>
          <p:nvPr>
            <p:ph type="title"/>
          </p:nvPr>
        </p:nvSpPr>
        <p:spPr>
          <a:xfrm>
            <a:off x="3251200" y="365125"/>
            <a:ext cx="8102600" cy="1325563"/>
          </a:xfrm>
        </p:spPr>
        <p:txBody>
          <a:bodyPr/>
          <a:lstStyle/>
          <a:p>
            <a:r>
              <a:rPr lang="nl-NL" smtClean="0"/>
              <a:t>Klik om de stijl te bewerken</a:t>
            </a:r>
            <a:endParaRPr lang="nl-BE"/>
          </a:p>
        </p:txBody>
      </p:sp>
      <p:sp>
        <p:nvSpPr>
          <p:cNvPr id="3" name="Tijdelijke aanduiding voor inhoud 2">
            <a:extLst>
              <a:ext uri="{FF2B5EF4-FFF2-40B4-BE49-F238E27FC236}">
                <a16:creationId xmlns:a16="http://schemas.microsoft.com/office/drawing/2014/main" id="{BECB7689-B85F-7791-17B0-DB806BA1C76D}"/>
              </a:ext>
            </a:extLst>
          </p:cNvPr>
          <p:cNvSpPr>
            <a:spLocks noGrp="1"/>
          </p:cNvSpPr>
          <p:nvPr>
            <p:ph idx="1"/>
          </p:nvPr>
        </p:nvSpPr>
        <p:spPr>
          <a:xfrm>
            <a:off x="3251200" y="1825625"/>
            <a:ext cx="8102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a:extLst>
              <a:ext uri="{FF2B5EF4-FFF2-40B4-BE49-F238E27FC236}">
                <a16:creationId xmlns:a16="http://schemas.microsoft.com/office/drawing/2014/main" id="{0504F2E6-6E56-0B98-9C99-64E5F115F28B}"/>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5" name="Tijdelijke aanduiding voor voettekst 4">
            <a:extLst>
              <a:ext uri="{FF2B5EF4-FFF2-40B4-BE49-F238E27FC236}">
                <a16:creationId xmlns:a16="http://schemas.microsoft.com/office/drawing/2014/main" id="{BA3C85F0-955B-8056-2B21-2BEAC687738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63AB024-17B9-FC5B-A58A-C27FF64E59DB}"/>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7" name="Afbeelding 6" descr="Afbeelding met Lettertype, Graphics, tekst, cirkel&#10;&#10;Automatisch gegenereerde beschrijving">
            <a:extLst>
              <a:ext uri="{FF2B5EF4-FFF2-40B4-BE49-F238E27FC236}">
                <a16:creationId xmlns:a16="http://schemas.microsoft.com/office/drawing/2014/main" id="{C71B4254-7080-A4DC-28A9-DAAD8803F5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pic>
        <p:nvPicPr>
          <p:cNvPr id="9" name="Afbeelding 8" descr="Afbeelding met cirkel&#10;&#10;Automatisch gegenereerde beschrijving">
            <a:extLst>
              <a:ext uri="{FF2B5EF4-FFF2-40B4-BE49-F238E27FC236}">
                <a16:creationId xmlns:a16="http://schemas.microsoft.com/office/drawing/2014/main" id="{3362FA37-D23E-9C9A-4D9B-93E61CE5D1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2864" t="7809" b="7809"/>
          <a:stretch/>
        </p:blipFill>
        <p:spPr>
          <a:xfrm>
            <a:off x="0" y="1"/>
            <a:ext cx="3022600" cy="6858000"/>
          </a:xfrm>
          <a:prstGeom prst="rect">
            <a:avLst/>
          </a:prstGeom>
        </p:spPr>
      </p:pic>
    </p:spTree>
    <p:extLst>
      <p:ext uri="{BB962C8B-B14F-4D97-AF65-F5344CB8AC3E}">
        <p14:creationId xmlns:p14="http://schemas.microsoft.com/office/powerpoint/2010/main" val="2621910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BD5CA-A991-E9B2-0536-B348FE6A6EC3}"/>
              </a:ext>
            </a:extLst>
          </p:cNvPr>
          <p:cNvSpPr>
            <a:spLocks noGrp="1"/>
          </p:cNvSpPr>
          <p:nvPr>
            <p:ph type="title"/>
          </p:nvPr>
        </p:nvSpPr>
        <p:spPr/>
        <p:txBody>
          <a:bodyPr/>
          <a:lstStyle/>
          <a:p>
            <a:r>
              <a:rPr lang="nl-NL" smtClean="0"/>
              <a:t>Klik om de stijl te bewerken</a:t>
            </a:r>
            <a:endParaRPr lang="nl-BE"/>
          </a:p>
        </p:txBody>
      </p:sp>
      <p:sp>
        <p:nvSpPr>
          <p:cNvPr id="3" name="Tijdelijke aanduiding voor inhoud 2">
            <a:extLst>
              <a:ext uri="{FF2B5EF4-FFF2-40B4-BE49-F238E27FC236}">
                <a16:creationId xmlns:a16="http://schemas.microsoft.com/office/drawing/2014/main" id="{BECB7689-B85F-7791-17B0-DB806BA1C76D}"/>
              </a:ext>
            </a:extLst>
          </p:cNvPr>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a:extLst>
              <a:ext uri="{FF2B5EF4-FFF2-40B4-BE49-F238E27FC236}">
                <a16:creationId xmlns:a16="http://schemas.microsoft.com/office/drawing/2014/main" id="{0504F2E6-6E56-0B98-9C99-64E5F115F28B}"/>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5" name="Tijdelijke aanduiding voor voettekst 4">
            <a:extLst>
              <a:ext uri="{FF2B5EF4-FFF2-40B4-BE49-F238E27FC236}">
                <a16:creationId xmlns:a16="http://schemas.microsoft.com/office/drawing/2014/main" id="{BA3C85F0-955B-8056-2B21-2BEAC687738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63AB024-17B9-FC5B-A58A-C27FF64E59DB}"/>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7" name="Afbeelding 6" descr="Afbeelding met Lettertype, Graphics, tekst, cirkel&#10;&#10;Automatisch gegenereerde beschrijving">
            <a:extLst>
              <a:ext uri="{FF2B5EF4-FFF2-40B4-BE49-F238E27FC236}">
                <a16:creationId xmlns:a16="http://schemas.microsoft.com/office/drawing/2014/main" id="{C71B4254-7080-A4DC-28A9-DAAD8803F5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465573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el en object">
    <p:bg>
      <p:bgPr>
        <a:solidFill>
          <a:srgbClr val="2257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BD5CA-A991-E9B2-0536-B348FE6A6EC3}"/>
              </a:ext>
            </a:extLst>
          </p:cNvPr>
          <p:cNvSpPr>
            <a:spLocks noGrp="1"/>
          </p:cNvSpPr>
          <p:nvPr>
            <p:ph type="title"/>
          </p:nvPr>
        </p:nvSpPr>
        <p:spPr/>
        <p:txBody>
          <a:bodyPr/>
          <a:lstStyle>
            <a:lvl1pPr>
              <a:defRPr>
                <a:solidFill>
                  <a:schemeClr val="bg1"/>
                </a:solidFill>
              </a:defRPr>
            </a:lvl1pPr>
          </a:lstStyle>
          <a:p>
            <a:r>
              <a:rPr lang="nl-NL" smtClean="0"/>
              <a:t>Klik om de stijl te bewerken</a:t>
            </a:r>
            <a:endParaRPr lang="nl-BE" dirty="0"/>
          </a:p>
        </p:txBody>
      </p:sp>
      <p:sp>
        <p:nvSpPr>
          <p:cNvPr id="3" name="Tijdelijke aanduiding voor inhoud 2">
            <a:extLst>
              <a:ext uri="{FF2B5EF4-FFF2-40B4-BE49-F238E27FC236}">
                <a16:creationId xmlns:a16="http://schemas.microsoft.com/office/drawing/2014/main" id="{BECB7689-B85F-7791-17B0-DB806BA1C76D}"/>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datum 3">
            <a:extLst>
              <a:ext uri="{FF2B5EF4-FFF2-40B4-BE49-F238E27FC236}">
                <a16:creationId xmlns:a16="http://schemas.microsoft.com/office/drawing/2014/main" id="{0504F2E6-6E56-0B98-9C99-64E5F115F28B}"/>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5" name="Tijdelijke aanduiding voor voettekst 4">
            <a:extLst>
              <a:ext uri="{FF2B5EF4-FFF2-40B4-BE49-F238E27FC236}">
                <a16:creationId xmlns:a16="http://schemas.microsoft.com/office/drawing/2014/main" id="{BA3C85F0-955B-8056-2B21-2BEAC687738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63AB024-17B9-FC5B-A58A-C27FF64E59DB}"/>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7" name="Afbeelding 6" descr="Afbeelding met Lettertype, Graphics, tekst, cirkel&#10;&#10;Automatisch gegenereerde beschrijving">
            <a:extLst>
              <a:ext uri="{FF2B5EF4-FFF2-40B4-BE49-F238E27FC236}">
                <a16:creationId xmlns:a16="http://schemas.microsoft.com/office/drawing/2014/main" id="{C71B4254-7080-A4DC-28A9-DAAD8803F5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pic>
        <p:nvPicPr>
          <p:cNvPr id="8" name="Afbeelding 7" descr="Afbeelding met cirkel, zwart, schermopname, duisternis&#10;&#10;Automatisch gegenereerde beschrijving">
            <a:extLst>
              <a:ext uri="{FF2B5EF4-FFF2-40B4-BE49-F238E27FC236}">
                <a16:creationId xmlns:a16="http://schemas.microsoft.com/office/drawing/2014/main" id="{593910EE-75CB-F3CA-9E6D-C573CAC5CE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9905" r="50000"/>
          <a:stretch/>
        </p:blipFill>
        <p:spPr>
          <a:xfrm>
            <a:off x="8967341" y="0"/>
            <a:ext cx="3224660" cy="3213305"/>
          </a:xfrm>
          <a:prstGeom prst="rect">
            <a:avLst/>
          </a:prstGeom>
        </p:spPr>
      </p:pic>
    </p:spTree>
    <p:extLst>
      <p:ext uri="{BB962C8B-B14F-4D97-AF65-F5344CB8AC3E}">
        <p14:creationId xmlns:p14="http://schemas.microsoft.com/office/powerpoint/2010/main" val="2339393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el en object">
    <p:bg>
      <p:bgPr>
        <a:solidFill>
          <a:srgbClr val="22577A"/>
        </a:solidFill>
        <a:effectLst/>
      </p:bgPr>
    </p:bg>
    <p:spTree>
      <p:nvGrpSpPr>
        <p:cNvPr id="1" name=""/>
        <p:cNvGrpSpPr/>
        <p:nvPr/>
      </p:nvGrpSpPr>
      <p:grpSpPr>
        <a:xfrm>
          <a:off x="0" y="0"/>
          <a:ext cx="0" cy="0"/>
          <a:chOff x="0" y="0"/>
          <a:chExt cx="0" cy="0"/>
        </a:xfrm>
      </p:grpSpPr>
      <p:pic>
        <p:nvPicPr>
          <p:cNvPr id="9" name="Afbeelding 8" descr="Afbeelding met cirkel&#10;&#10;Automatisch gegenereerde beschrijving">
            <a:extLst>
              <a:ext uri="{FF2B5EF4-FFF2-40B4-BE49-F238E27FC236}">
                <a16:creationId xmlns:a16="http://schemas.microsoft.com/office/drawing/2014/main" id="{1A487352-EE43-8B49-9D7B-E7C4B4B8FD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864" t="7809" b="7809"/>
          <a:stretch/>
        </p:blipFill>
        <p:spPr>
          <a:xfrm>
            <a:off x="0" y="1"/>
            <a:ext cx="3022600" cy="6858000"/>
          </a:xfrm>
          <a:prstGeom prst="rect">
            <a:avLst/>
          </a:prstGeom>
        </p:spPr>
      </p:pic>
      <p:sp>
        <p:nvSpPr>
          <p:cNvPr id="2" name="Titel 1">
            <a:extLst>
              <a:ext uri="{FF2B5EF4-FFF2-40B4-BE49-F238E27FC236}">
                <a16:creationId xmlns:a16="http://schemas.microsoft.com/office/drawing/2014/main" id="{7B6BD5CA-A991-E9B2-0536-B348FE6A6EC3}"/>
              </a:ext>
            </a:extLst>
          </p:cNvPr>
          <p:cNvSpPr>
            <a:spLocks noGrp="1"/>
          </p:cNvSpPr>
          <p:nvPr>
            <p:ph type="title"/>
          </p:nvPr>
        </p:nvSpPr>
        <p:spPr>
          <a:xfrm>
            <a:off x="3251200" y="365125"/>
            <a:ext cx="8102600" cy="1325563"/>
          </a:xfrm>
        </p:spPr>
        <p:txBody>
          <a:bodyPr/>
          <a:lstStyle>
            <a:lvl1pPr>
              <a:defRPr>
                <a:solidFill>
                  <a:schemeClr val="bg1"/>
                </a:solidFill>
              </a:defRPr>
            </a:lvl1pPr>
          </a:lstStyle>
          <a:p>
            <a:r>
              <a:rPr lang="nl-NL" smtClean="0"/>
              <a:t>Klik om de stijl te bewerken</a:t>
            </a:r>
            <a:endParaRPr lang="nl-BE" dirty="0"/>
          </a:p>
        </p:txBody>
      </p:sp>
      <p:sp>
        <p:nvSpPr>
          <p:cNvPr id="3" name="Tijdelijke aanduiding voor inhoud 2">
            <a:extLst>
              <a:ext uri="{FF2B5EF4-FFF2-40B4-BE49-F238E27FC236}">
                <a16:creationId xmlns:a16="http://schemas.microsoft.com/office/drawing/2014/main" id="{BECB7689-B85F-7791-17B0-DB806BA1C76D}"/>
              </a:ext>
            </a:extLst>
          </p:cNvPr>
          <p:cNvSpPr>
            <a:spLocks noGrp="1"/>
          </p:cNvSpPr>
          <p:nvPr>
            <p:ph idx="1"/>
          </p:nvPr>
        </p:nvSpPr>
        <p:spPr>
          <a:xfrm>
            <a:off x="3251200" y="1825625"/>
            <a:ext cx="8102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datum 3">
            <a:extLst>
              <a:ext uri="{FF2B5EF4-FFF2-40B4-BE49-F238E27FC236}">
                <a16:creationId xmlns:a16="http://schemas.microsoft.com/office/drawing/2014/main" id="{0504F2E6-6E56-0B98-9C99-64E5F115F28B}"/>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5" name="Tijdelijke aanduiding voor voettekst 4">
            <a:extLst>
              <a:ext uri="{FF2B5EF4-FFF2-40B4-BE49-F238E27FC236}">
                <a16:creationId xmlns:a16="http://schemas.microsoft.com/office/drawing/2014/main" id="{BA3C85F0-955B-8056-2B21-2BEAC687738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63AB024-17B9-FC5B-A58A-C27FF64E59DB}"/>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7" name="Afbeelding 6" descr="Afbeelding met Lettertype, Graphics, tekst, cirkel&#10;&#10;Automatisch gegenereerde beschrijving">
            <a:extLst>
              <a:ext uri="{FF2B5EF4-FFF2-40B4-BE49-F238E27FC236}">
                <a16:creationId xmlns:a16="http://schemas.microsoft.com/office/drawing/2014/main" id="{C71B4254-7080-A4DC-28A9-DAAD8803F5F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pic>
        <p:nvPicPr>
          <p:cNvPr id="10" name="Afbeelding 9" descr="Afbeelding met tekst, Lettertype, Graphics, grafische vormgeving&#10;&#10;Automatisch gegenereerde beschrijving">
            <a:extLst>
              <a:ext uri="{FF2B5EF4-FFF2-40B4-BE49-F238E27FC236}">
                <a16:creationId xmlns:a16="http://schemas.microsoft.com/office/drawing/2014/main" id="{636F6C8A-DF63-6A6A-28D2-DCCB510098A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878176" y="5849862"/>
            <a:ext cx="1475624" cy="519319"/>
          </a:xfrm>
          <a:prstGeom prst="rect">
            <a:avLst/>
          </a:prstGeom>
        </p:spPr>
      </p:pic>
    </p:spTree>
    <p:extLst>
      <p:ext uri="{BB962C8B-B14F-4D97-AF65-F5344CB8AC3E}">
        <p14:creationId xmlns:p14="http://schemas.microsoft.com/office/powerpoint/2010/main" val="395440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5_Alleen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Afbeelding 5" descr="Afbeelding met cirkel&#10;&#10;Automatisch gegenereerde beschrijving">
            <a:extLst>
              <a:ext uri="{FF2B5EF4-FFF2-40B4-BE49-F238E27FC236}">
                <a16:creationId xmlns:a16="http://schemas.microsoft.com/office/drawing/2014/main" id="{BA5D8467-6F80-79D7-D42E-05B18319201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35363" b="64249"/>
          <a:stretch/>
        </p:blipFill>
        <p:spPr>
          <a:xfrm>
            <a:off x="7914954" y="4495799"/>
            <a:ext cx="4277046" cy="2362201"/>
          </a:xfrm>
          <a:prstGeom prst="rect">
            <a:avLst/>
          </a:prstGeom>
        </p:spPr>
      </p:pic>
      <p:sp>
        <p:nvSpPr>
          <p:cNvPr id="2" name="Titel 1">
            <a:extLst>
              <a:ext uri="{FF2B5EF4-FFF2-40B4-BE49-F238E27FC236}">
                <a16:creationId xmlns:a16="http://schemas.microsoft.com/office/drawing/2014/main" id="{FF6019CC-273D-2259-BE80-6F07402CF659}"/>
              </a:ext>
            </a:extLst>
          </p:cNvPr>
          <p:cNvSpPr>
            <a:spLocks noGrp="1"/>
          </p:cNvSpPr>
          <p:nvPr>
            <p:ph type="title"/>
          </p:nvPr>
        </p:nvSpPr>
        <p:spPr>
          <a:xfrm>
            <a:off x="838200" y="2766218"/>
            <a:ext cx="10515600" cy="1325563"/>
          </a:xfrm>
        </p:spPr>
        <p:txBody>
          <a:bodyPr/>
          <a:lstStyle>
            <a:lvl1pPr algn="ctr">
              <a:defRPr>
                <a:solidFill>
                  <a:schemeClr val="bg1"/>
                </a:solidFill>
              </a:defRPr>
            </a:lvl1pPr>
          </a:lstStyle>
          <a:p>
            <a:r>
              <a:rPr lang="nl-NL" smtClean="0"/>
              <a:t>Klik om de stijl te bewerken</a:t>
            </a:r>
            <a:endParaRPr lang="nl-BE" dirty="0"/>
          </a:p>
        </p:txBody>
      </p:sp>
      <p:sp>
        <p:nvSpPr>
          <p:cNvPr id="3" name="Tijdelijke aanduiding voor datum 2">
            <a:extLst>
              <a:ext uri="{FF2B5EF4-FFF2-40B4-BE49-F238E27FC236}">
                <a16:creationId xmlns:a16="http://schemas.microsoft.com/office/drawing/2014/main" id="{E087A593-C0A1-687C-6C33-CDF39B4E390C}"/>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4" name="Tijdelijke aanduiding voor voettekst 3">
            <a:extLst>
              <a:ext uri="{FF2B5EF4-FFF2-40B4-BE49-F238E27FC236}">
                <a16:creationId xmlns:a16="http://schemas.microsoft.com/office/drawing/2014/main" id="{EA43AC71-B68E-5197-A905-9C5C300D98E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09F13FC-C976-DE64-DFAE-66ACB73B7D9D}"/>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8" name="Afbeelding 7" descr="Afbeelding met Lettertype, Graphics, tekst, cirkel&#10;&#10;Automatisch gegenereerde beschrijving">
            <a:extLst>
              <a:ext uri="{FF2B5EF4-FFF2-40B4-BE49-F238E27FC236}">
                <a16:creationId xmlns:a16="http://schemas.microsoft.com/office/drawing/2014/main" id="{0FCC853F-CA7B-99FE-5AE3-C885C721005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3666610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el en object">
    <p:bg>
      <p:bgPr>
        <a:solidFill>
          <a:srgbClr val="2257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BD5CA-A991-E9B2-0536-B348FE6A6EC3}"/>
              </a:ext>
            </a:extLst>
          </p:cNvPr>
          <p:cNvSpPr>
            <a:spLocks noGrp="1"/>
          </p:cNvSpPr>
          <p:nvPr>
            <p:ph type="title"/>
          </p:nvPr>
        </p:nvSpPr>
        <p:spPr/>
        <p:txBody>
          <a:bodyPr/>
          <a:lstStyle>
            <a:lvl1pPr>
              <a:defRPr>
                <a:solidFill>
                  <a:schemeClr val="bg1"/>
                </a:solidFill>
              </a:defRPr>
            </a:lvl1pPr>
          </a:lstStyle>
          <a:p>
            <a:r>
              <a:rPr lang="nl-NL" smtClean="0"/>
              <a:t>Klik om de stijl te bewerken</a:t>
            </a:r>
            <a:endParaRPr lang="nl-BE" dirty="0"/>
          </a:p>
        </p:txBody>
      </p:sp>
      <p:sp>
        <p:nvSpPr>
          <p:cNvPr id="3" name="Tijdelijke aanduiding voor inhoud 2">
            <a:extLst>
              <a:ext uri="{FF2B5EF4-FFF2-40B4-BE49-F238E27FC236}">
                <a16:creationId xmlns:a16="http://schemas.microsoft.com/office/drawing/2014/main" id="{BECB7689-B85F-7791-17B0-DB806BA1C76D}"/>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datum 3">
            <a:extLst>
              <a:ext uri="{FF2B5EF4-FFF2-40B4-BE49-F238E27FC236}">
                <a16:creationId xmlns:a16="http://schemas.microsoft.com/office/drawing/2014/main" id="{0504F2E6-6E56-0B98-9C99-64E5F115F28B}"/>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5" name="Tijdelijke aanduiding voor voettekst 4">
            <a:extLst>
              <a:ext uri="{FF2B5EF4-FFF2-40B4-BE49-F238E27FC236}">
                <a16:creationId xmlns:a16="http://schemas.microsoft.com/office/drawing/2014/main" id="{BA3C85F0-955B-8056-2B21-2BEAC687738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63AB024-17B9-FC5B-A58A-C27FF64E59DB}"/>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7" name="Afbeelding 6" descr="Afbeelding met Lettertype, Graphics, tekst, cirkel&#10;&#10;Automatisch gegenereerde beschrijving">
            <a:extLst>
              <a:ext uri="{FF2B5EF4-FFF2-40B4-BE49-F238E27FC236}">
                <a16:creationId xmlns:a16="http://schemas.microsoft.com/office/drawing/2014/main" id="{C71B4254-7080-A4DC-28A9-DAAD8803F5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pic>
        <p:nvPicPr>
          <p:cNvPr id="8" name="Afbeelding 7" descr="Afbeelding met tekst, Lettertype, Graphics, grafische vormgeving&#10;&#10;Automatisch gegenereerde beschrijving">
            <a:extLst>
              <a:ext uri="{FF2B5EF4-FFF2-40B4-BE49-F238E27FC236}">
                <a16:creationId xmlns:a16="http://schemas.microsoft.com/office/drawing/2014/main" id="{A19F5624-AB1A-8A58-CEF3-559758DE1BE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78176" y="5849862"/>
            <a:ext cx="1475624" cy="519319"/>
          </a:xfrm>
          <a:prstGeom prst="rect">
            <a:avLst/>
          </a:prstGeom>
        </p:spPr>
      </p:pic>
    </p:spTree>
    <p:extLst>
      <p:ext uri="{BB962C8B-B14F-4D97-AF65-F5344CB8AC3E}">
        <p14:creationId xmlns:p14="http://schemas.microsoft.com/office/powerpoint/2010/main" val="4158531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pic>
        <p:nvPicPr>
          <p:cNvPr id="9" name="Afbeelding 8" descr="Afbeelding met cirkel&#10;&#10;Automatisch gegenereerde beschrijving">
            <a:extLst>
              <a:ext uri="{FF2B5EF4-FFF2-40B4-BE49-F238E27FC236}">
                <a16:creationId xmlns:a16="http://schemas.microsoft.com/office/drawing/2014/main" id="{20250402-71D0-58B1-B2CA-319AAA0F25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84" r="34413" b="9484"/>
          <a:stretch/>
        </p:blipFill>
        <p:spPr>
          <a:xfrm>
            <a:off x="6633027" y="0"/>
            <a:ext cx="5558973" cy="6858000"/>
          </a:xfrm>
          <a:prstGeom prst="rect">
            <a:avLst/>
          </a:prstGeom>
        </p:spPr>
      </p:pic>
      <p:sp>
        <p:nvSpPr>
          <p:cNvPr id="2" name="Titel 1">
            <a:extLst>
              <a:ext uri="{FF2B5EF4-FFF2-40B4-BE49-F238E27FC236}">
                <a16:creationId xmlns:a16="http://schemas.microsoft.com/office/drawing/2014/main" id="{BA93B65C-DE4A-9019-8D79-4D66E62A51C8}"/>
              </a:ext>
            </a:extLst>
          </p:cNvPr>
          <p:cNvSpPr>
            <a:spLocks noGrp="1"/>
          </p:cNvSpPr>
          <p:nvPr>
            <p:ph type="title"/>
          </p:nvPr>
        </p:nvSpPr>
        <p:spPr/>
        <p:txBody>
          <a:bodyPr/>
          <a:lstStyle/>
          <a:p>
            <a:r>
              <a:rPr lang="nl-NL" smtClean="0"/>
              <a:t>Klik om de stijl te bewerken</a:t>
            </a:r>
            <a:endParaRPr lang="nl-BE"/>
          </a:p>
        </p:txBody>
      </p:sp>
      <p:sp>
        <p:nvSpPr>
          <p:cNvPr id="3" name="Tijdelijke aanduiding voor inhoud 2">
            <a:extLst>
              <a:ext uri="{FF2B5EF4-FFF2-40B4-BE49-F238E27FC236}">
                <a16:creationId xmlns:a16="http://schemas.microsoft.com/office/drawing/2014/main" id="{C63DFC94-F795-4FCE-5637-15306247EE4D}"/>
              </a:ext>
            </a:extLst>
          </p:cNvPr>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a:extLst>
              <a:ext uri="{FF2B5EF4-FFF2-40B4-BE49-F238E27FC236}">
                <a16:creationId xmlns:a16="http://schemas.microsoft.com/office/drawing/2014/main" id="{EAAC00ED-6660-1BC4-17A5-6BA4C44E7C2D}"/>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6" name="Tijdelijke aanduiding voor voettekst 5">
            <a:extLst>
              <a:ext uri="{FF2B5EF4-FFF2-40B4-BE49-F238E27FC236}">
                <a16:creationId xmlns:a16="http://schemas.microsoft.com/office/drawing/2014/main" id="{40136C44-003F-FFE2-B6B2-1E1C739CC21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80F99F7-32CC-EFC3-ED92-369DD970A41A}"/>
              </a:ext>
            </a:extLst>
          </p:cNvPr>
          <p:cNvSpPr>
            <a:spLocks noGrp="1"/>
          </p:cNvSpPr>
          <p:nvPr>
            <p:ph type="sldNum" sz="quarter" idx="12"/>
          </p:nvPr>
        </p:nvSpPr>
        <p:spPr/>
        <p:txBody>
          <a:bodyPr/>
          <a:lstStyle/>
          <a:p>
            <a:fld id="{57A8BC24-AE5F-4430-842C-1DAC47678563}" type="slidenum">
              <a:rPr lang="nl-BE" smtClean="0"/>
              <a:t>‹nr.›</a:t>
            </a:fld>
            <a:endParaRPr lang="nl-BE"/>
          </a:p>
        </p:txBody>
      </p:sp>
    </p:spTree>
    <p:extLst>
      <p:ext uri="{BB962C8B-B14F-4D97-AF65-F5344CB8AC3E}">
        <p14:creationId xmlns:p14="http://schemas.microsoft.com/office/powerpoint/2010/main" val="2467437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Inhoud van twee">
    <p:bg>
      <p:bgPr>
        <a:solidFill>
          <a:srgbClr val="22577A"/>
        </a:solidFill>
        <a:effectLst/>
      </p:bgPr>
    </p:bg>
    <p:spTree>
      <p:nvGrpSpPr>
        <p:cNvPr id="1" name=""/>
        <p:cNvGrpSpPr/>
        <p:nvPr/>
      </p:nvGrpSpPr>
      <p:grpSpPr>
        <a:xfrm>
          <a:off x="0" y="0"/>
          <a:ext cx="0" cy="0"/>
          <a:chOff x="0" y="0"/>
          <a:chExt cx="0" cy="0"/>
        </a:xfrm>
      </p:grpSpPr>
      <p:pic>
        <p:nvPicPr>
          <p:cNvPr id="9" name="Afbeelding 8" descr="Afbeelding met cirkel&#10;&#10;Automatisch gegenereerde beschrijving">
            <a:extLst>
              <a:ext uri="{FF2B5EF4-FFF2-40B4-BE49-F238E27FC236}">
                <a16:creationId xmlns:a16="http://schemas.microsoft.com/office/drawing/2014/main" id="{20250402-71D0-58B1-B2CA-319AAA0F25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84" r="34413" b="9484"/>
          <a:stretch/>
        </p:blipFill>
        <p:spPr>
          <a:xfrm>
            <a:off x="6633027" y="0"/>
            <a:ext cx="5558973" cy="6858000"/>
          </a:xfrm>
          <a:prstGeom prst="rect">
            <a:avLst/>
          </a:prstGeom>
        </p:spPr>
      </p:pic>
      <p:sp>
        <p:nvSpPr>
          <p:cNvPr id="2" name="Titel 1">
            <a:extLst>
              <a:ext uri="{FF2B5EF4-FFF2-40B4-BE49-F238E27FC236}">
                <a16:creationId xmlns:a16="http://schemas.microsoft.com/office/drawing/2014/main" id="{BA93B65C-DE4A-9019-8D79-4D66E62A51C8}"/>
              </a:ext>
            </a:extLst>
          </p:cNvPr>
          <p:cNvSpPr>
            <a:spLocks noGrp="1"/>
          </p:cNvSpPr>
          <p:nvPr>
            <p:ph type="title"/>
          </p:nvPr>
        </p:nvSpPr>
        <p:spPr/>
        <p:txBody>
          <a:bodyPr/>
          <a:lstStyle>
            <a:lvl1pPr>
              <a:defRPr>
                <a:solidFill>
                  <a:schemeClr val="bg1"/>
                </a:solidFill>
              </a:defRPr>
            </a:lvl1pPr>
          </a:lstStyle>
          <a:p>
            <a:r>
              <a:rPr lang="nl-NL" smtClean="0"/>
              <a:t>Klik om de stijl te bewerken</a:t>
            </a:r>
            <a:endParaRPr lang="nl-BE" dirty="0"/>
          </a:p>
        </p:txBody>
      </p:sp>
      <p:sp>
        <p:nvSpPr>
          <p:cNvPr id="3" name="Tijdelijke aanduiding voor inhoud 2">
            <a:extLst>
              <a:ext uri="{FF2B5EF4-FFF2-40B4-BE49-F238E27FC236}">
                <a16:creationId xmlns:a16="http://schemas.microsoft.com/office/drawing/2014/main" id="{C63DFC94-F795-4FCE-5637-15306247EE4D}"/>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datum 4">
            <a:extLst>
              <a:ext uri="{FF2B5EF4-FFF2-40B4-BE49-F238E27FC236}">
                <a16:creationId xmlns:a16="http://schemas.microsoft.com/office/drawing/2014/main" id="{EAAC00ED-6660-1BC4-17A5-6BA4C44E7C2D}"/>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6" name="Tijdelijke aanduiding voor voettekst 5">
            <a:extLst>
              <a:ext uri="{FF2B5EF4-FFF2-40B4-BE49-F238E27FC236}">
                <a16:creationId xmlns:a16="http://schemas.microsoft.com/office/drawing/2014/main" id="{40136C44-003F-FFE2-B6B2-1E1C739CC21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80F99F7-32CC-EFC3-ED92-369DD970A41A}"/>
              </a:ext>
            </a:extLst>
          </p:cNvPr>
          <p:cNvSpPr>
            <a:spLocks noGrp="1"/>
          </p:cNvSpPr>
          <p:nvPr>
            <p:ph type="sldNum" sz="quarter" idx="12"/>
          </p:nvPr>
        </p:nvSpPr>
        <p:spPr/>
        <p:txBody>
          <a:bodyPr/>
          <a:lstStyle/>
          <a:p>
            <a:fld id="{57A8BC24-AE5F-4430-842C-1DAC47678563}" type="slidenum">
              <a:rPr lang="nl-BE" smtClean="0"/>
              <a:t>‹nr.›</a:t>
            </a:fld>
            <a:endParaRPr lang="nl-BE"/>
          </a:p>
        </p:txBody>
      </p:sp>
    </p:spTree>
    <p:extLst>
      <p:ext uri="{BB962C8B-B14F-4D97-AF65-F5344CB8AC3E}">
        <p14:creationId xmlns:p14="http://schemas.microsoft.com/office/powerpoint/2010/main" val="3777054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3B65C-DE4A-9019-8D79-4D66E62A51C8}"/>
              </a:ext>
            </a:extLst>
          </p:cNvPr>
          <p:cNvSpPr>
            <a:spLocks noGrp="1"/>
          </p:cNvSpPr>
          <p:nvPr>
            <p:ph type="title"/>
          </p:nvPr>
        </p:nvSpPr>
        <p:spPr/>
        <p:txBody>
          <a:bodyPr/>
          <a:lstStyle/>
          <a:p>
            <a:r>
              <a:rPr lang="nl-NL" smtClean="0"/>
              <a:t>Klik om de stijl te bewerken</a:t>
            </a:r>
            <a:endParaRPr lang="nl-BE"/>
          </a:p>
        </p:txBody>
      </p:sp>
      <p:sp>
        <p:nvSpPr>
          <p:cNvPr id="3" name="Tijdelijke aanduiding voor inhoud 2">
            <a:extLst>
              <a:ext uri="{FF2B5EF4-FFF2-40B4-BE49-F238E27FC236}">
                <a16:creationId xmlns:a16="http://schemas.microsoft.com/office/drawing/2014/main" id="{C63DFC94-F795-4FCE-5637-15306247EE4D}"/>
              </a:ext>
            </a:extLst>
          </p:cNvPr>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a:extLst>
              <a:ext uri="{FF2B5EF4-FFF2-40B4-BE49-F238E27FC236}">
                <a16:creationId xmlns:a16="http://schemas.microsoft.com/office/drawing/2014/main" id="{0A582E7D-8418-AE42-CAAA-D141C499F2DA}"/>
              </a:ext>
            </a:extLst>
          </p:cNvPr>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a:extLst>
              <a:ext uri="{FF2B5EF4-FFF2-40B4-BE49-F238E27FC236}">
                <a16:creationId xmlns:a16="http://schemas.microsoft.com/office/drawing/2014/main" id="{EAAC00ED-6660-1BC4-17A5-6BA4C44E7C2D}"/>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6" name="Tijdelijke aanduiding voor voettekst 5">
            <a:extLst>
              <a:ext uri="{FF2B5EF4-FFF2-40B4-BE49-F238E27FC236}">
                <a16:creationId xmlns:a16="http://schemas.microsoft.com/office/drawing/2014/main" id="{40136C44-003F-FFE2-B6B2-1E1C739CC21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80F99F7-32CC-EFC3-ED92-369DD970A41A}"/>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8" name="Afbeelding 7" descr="Afbeelding met Lettertype, Graphics, tekst, cirkel&#10;&#10;Automatisch gegenereerde beschrijving">
            <a:extLst>
              <a:ext uri="{FF2B5EF4-FFF2-40B4-BE49-F238E27FC236}">
                <a16:creationId xmlns:a16="http://schemas.microsoft.com/office/drawing/2014/main" id="{845F55AC-8993-FFCD-7FB4-6CD13C3AFF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3800857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Leeg">
    <p:bg>
      <p:bgPr>
        <a:solidFill>
          <a:srgbClr val="22577A"/>
        </a:solidFill>
        <a:effectLst/>
      </p:bgPr>
    </p:bg>
    <p:spTree>
      <p:nvGrpSpPr>
        <p:cNvPr id="1" name=""/>
        <p:cNvGrpSpPr/>
        <p:nvPr/>
      </p:nvGrpSpPr>
      <p:grpSpPr>
        <a:xfrm>
          <a:off x="0" y="0"/>
          <a:ext cx="0" cy="0"/>
          <a:chOff x="0" y="0"/>
          <a:chExt cx="0" cy="0"/>
        </a:xfrm>
      </p:grpSpPr>
      <p:pic>
        <p:nvPicPr>
          <p:cNvPr id="6" name="Afbeelding 5" descr="Afbeelding met cirkel&#10;&#10;Automatisch gegenereerde beschrijving">
            <a:extLst>
              <a:ext uri="{FF2B5EF4-FFF2-40B4-BE49-F238E27FC236}">
                <a16:creationId xmlns:a16="http://schemas.microsoft.com/office/drawing/2014/main" id="{60BF8C51-1220-3E66-3DCA-F88BA990A35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7279" b="37271"/>
          <a:stretch/>
        </p:blipFill>
        <p:spPr>
          <a:xfrm>
            <a:off x="0" y="3530599"/>
            <a:ext cx="2800673" cy="3327401"/>
          </a:xfrm>
          <a:prstGeom prst="rect">
            <a:avLst/>
          </a:prstGeom>
        </p:spPr>
      </p:pic>
      <p:sp>
        <p:nvSpPr>
          <p:cNvPr id="2" name="Tijdelijke aanduiding voor datum 1">
            <a:extLst>
              <a:ext uri="{FF2B5EF4-FFF2-40B4-BE49-F238E27FC236}">
                <a16:creationId xmlns:a16="http://schemas.microsoft.com/office/drawing/2014/main" id="{52D3888F-047A-15B8-AFEF-C22C1055D8BF}"/>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3" name="Tijdelijke aanduiding voor voettekst 2">
            <a:extLst>
              <a:ext uri="{FF2B5EF4-FFF2-40B4-BE49-F238E27FC236}">
                <a16:creationId xmlns:a16="http://schemas.microsoft.com/office/drawing/2014/main" id="{CEF11958-C5DA-2516-DCB7-75F10B0CD69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82971CF7-CC47-08C2-159C-086D103E1D95}"/>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5" name="Afbeelding 4" descr="Afbeelding met tekst, Lettertype, Graphics, grafische vormgeving&#10;&#10;Automatisch gegenereerde beschrijving">
            <a:extLst>
              <a:ext uri="{FF2B5EF4-FFF2-40B4-BE49-F238E27FC236}">
                <a16:creationId xmlns:a16="http://schemas.microsoft.com/office/drawing/2014/main" id="{49FD235A-C959-F639-371A-FFA2B6E78D6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337680" y="2581597"/>
            <a:ext cx="4815720" cy="1694805"/>
          </a:xfrm>
          <a:prstGeom prst="rect">
            <a:avLst/>
          </a:prstGeom>
        </p:spPr>
      </p:pic>
    </p:spTree>
    <p:extLst>
      <p:ext uri="{BB962C8B-B14F-4D97-AF65-F5344CB8AC3E}">
        <p14:creationId xmlns:p14="http://schemas.microsoft.com/office/powerpoint/2010/main" val="3594029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Leeg">
    <p:bg>
      <p:bgPr>
        <a:solidFill>
          <a:srgbClr val="22577A"/>
        </a:solidFill>
        <a:effectLst/>
      </p:bgPr>
    </p:bg>
    <p:spTree>
      <p:nvGrpSpPr>
        <p:cNvPr id="1" name=""/>
        <p:cNvGrpSpPr/>
        <p:nvPr/>
      </p:nvGrpSpPr>
      <p:grpSpPr>
        <a:xfrm>
          <a:off x="0" y="0"/>
          <a:ext cx="0" cy="0"/>
          <a:chOff x="0" y="0"/>
          <a:chExt cx="0" cy="0"/>
        </a:xfrm>
      </p:grpSpPr>
      <p:pic>
        <p:nvPicPr>
          <p:cNvPr id="6" name="Afbeelding 5" descr="Afbeelding met cirkel&#10;&#10;Automatisch gegenereerde beschrijving">
            <a:extLst>
              <a:ext uri="{FF2B5EF4-FFF2-40B4-BE49-F238E27FC236}">
                <a16:creationId xmlns:a16="http://schemas.microsoft.com/office/drawing/2014/main" id="{60BF8C51-1220-3E66-3DCA-F88BA990A3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84" r="34413" b="9484"/>
          <a:stretch/>
        </p:blipFill>
        <p:spPr>
          <a:xfrm>
            <a:off x="6633027" y="0"/>
            <a:ext cx="5558973" cy="6858000"/>
          </a:xfrm>
          <a:prstGeom prst="rect">
            <a:avLst/>
          </a:prstGeom>
        </p:spPr>
      </p:pic>
      <p:sp>
        <p:nvSpPr>
          <p:cNvPr id="2" name="Tijdelijke aanduiding voor datum 1">
            <a:extLst>
              <a:ext uri="{FF2B5EF4-FFF2-40B4-BE49-F238E27FC236}">
                <a16:creationId xmlns:a16="http://schemas.microsoft.com/office/drawing/2014/main" id="{52D3888F-047A-15B8-AFEF-C22C1055D8BF}"/>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3" name="Tijdelijke aanduiding voor voettekst 2">
            <a:extLst>
              <a:ext uri="{FF2B5EF4-FFF2-40B4-BE49-F238E27FC236}">
                <a16:creationId xmlns:a16="http://schemas.microsoft.com/office/drawing/2014/main" id="{CEF11958-C5DA-2516-DCB7-75F10B0CD69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82971CF7-CC47-08C2-159C-086D103E1D95}"/>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5" name="Afbeelding 4" descr="Afbeelding met tekst, Lettertype, Graphics, grafische vormgeving&#10;&#10;Automatisch gegenereerde beschrijving">
            <a:extLst>
              <a:ext uri="{FF2B5EF4-FFF2-40B4-BE49-F238E27FC236}">
                <a16:creationId xmlns:a16="http://schemas.microsoft.com/office/drawing/2014/main" id="{49FD235A-C959-F639-371A-FFA2B6E78D6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02569" y="2751812"/>
            <a:ext cx="3848403" cy="1354375"/>
          </a:xfrm>
          <a:prstGeom prst="rect">
            <a:avLst/>
          </a:prstGeom>
        </p:spPr>
      </p:pic>
    </p:spTree>
    <p:extLst>
      <p:ext uri="{BB962C8B-B14F-4D97-AF65-F5344CB8AC3E}">
        <p14:creationId xmlns:p14="http://schemas.microsoft.com/office/powerpoint/2010/main" val="1005077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2D3888F-047A-15B8-AFEF-C22C1055D8BF}"/>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3" name="Tijdelijke aanduiding voor voettekst 2">
            <a:extLst>
              <a:ext uri="{FF2B5EF4-FFF2-40B4-BE49-F238E27FC236}">
                <a16:creationId xmlns:a16="http://schemas.microsoft.com/office/drawing/2014/main" id="{CEF11958-C5DA-2516-DCB7-75F10B0CD69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82971CF7-CC47-08C2-159C-086D103E1D95}"/>
              </a:ext>
            </a:extLst>
          </p:cNvPr>
          <p:cNvSpPr>
            <a:spLocks noGrp="1"/>
          </p:cNvSpPr>
          <p:nvPr>
            <p:ph type="sldNum" sz="quarter" idx="12"/>
          </p:nvPr>
        </p:nvSpPr>
        <p:spPr/>
        <p:txBody>
          <a:bodyPr/>
          <a:lstStyle/>
          <a:p>
            <a:fld id="{57A8BC24-AE5F-4430-842C-1DAC47678563}" type="slidenum">
              <a:rPr lang="nl-BE" smtClean="0"/>
              <a:t>‹nr.›</a:t>
            </a:fld>
            <a:endParaRPr lang="nl-BE"/>
          </a:p>
        </p:txBody>
      </p:sp>
    </p:spTree>
    <p:extLst>
      <p:ext uri="{BB962C8B-B14F-4D97-AF65-F5344CB8AC3E}">
        <p14:creationId xmlns:p14="http://schemas.microsoft.com/office/powerpoint/2010/main" val="326975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_Lee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2D3888F-047A-15B8-AFEF-C22C1055D8BF}"/>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3" name="Tijdelijke aanduiding voor voettekst 2">
            <a:extLst>
              <a:ext uri="{FF2B5EF4-FFF2-40B4-BE49-F238E27FC236}">
                <a16:creationId xmlns:a16="http://schemas.microsoft.com/office/drawing/2014/main" id="{CEF11958-C5DA-2516-DCB7-75F10B0CD69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82971CF7-CC47-08C2-159C-086D103E1D95}"/>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5" name="Afbeelding 4" descr="Afbeelding met tekst, Lettertype, Graphics, grafische vormgeving&#10;&#10;Automatisch gegenereerde beschrijving">
            <a:extLst>
              <a:ext uri="{FF2B5EF4-FFF2-40B4-BE49-F238E27FC236}">
                <a16:creationId xmlns:a16="http://schemas.microsoft.com/office/drawing/2014/main" id="{78E56AB9-6C49-A98B-FC02-381BB85BC01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54763" y="5219246"/>
            <a:ext cx="2282474" cy="803275"/>
          </a:xfrm>
          <a:prstGeom prst="rect">
            <a:avLst/>
          </a:prstGeom>
        </p:spPr>
      </p:pic>
    </p:spTree>
    <p:extLst>
      <p:ext uri="{BB962C8B-B14F-4D97-AF65-F5344CB8AC3E}">
        <p14:creationId xmlns:p14="http://schemas.microsoft.com/office/powerpoint/2010/main" val="61609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6_Alleen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Afbeelding 5" descr="Afbeelding met cirkel&#10;&#10;Automatisch gegenereerde beschrijving">
            <a:extLst>
              <a:ext uri="{FF2B5EF4-FFF2-40B4-BE49-F238E27FC236}">
                <a16:creationId xmlns:a16="http://schemas.microsoft.com/office/drawing/2014/main" id="{BA5D8467-6F80-79D7-D42E-05B18319201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35363" b="64249"/>
          <a:stretch/>
        </p:blipFill>
        <p:spPr>
          <a:xfrm>
            <a:off x="7914954" y="4495799"/>
            <a:ext cx="4277046" cy="2362201"/>
          </a:xfrm>
          <a:prstGeom prst="rect">
            <a:avLst/>
          </a:prstGeom>
        </p:spPr>
      </p:pic>
      <p:sp>
        <p:nvSpPr>
          <p:cNvPr id="2" name="Titel 1">
            <a:extLst>
              <a:ext uri="{FF2B5EF4-FFF2-40B4-BE49-F238E27FC236}">
                <a16:creationId xmlns:a16="http://schemas.microsoft.com/office/drawing/2014/main" id="{FF6019CC-273D-2259-BE80-6F07402CF659}"/>
              </a:ext>
            </a:extLst>
          </p:cNvPr>
          <p:cNvSpPr>
            <a:spLocks noGrp="1"/>
          </p:cNvSpPr>
          <p:nvPr>
            <p:ph type="title"/>
          </p:nvPr>
        </p:nvSpPr>
        <p:spPr>
          <a:xfrm>
            <a:off x="838200" y="2766218"/>
            <a:ext cx="10515600" cy="1325563"/>
          </a:xfrm>
        </p:spPr>
        <p:txBody>
          <a:bodyPr/>
          <a:lstStyle>
            <a:lvl1pPr algn="ctr">
              <a:defRPr>
                <a:solidFill>
                  <a:schemeClr val="bg1"/>
                </a:solidFill>
              </a:defRPr>
            </a:lvl1pPr>
          </a:lstStyle>
          <a:p>
            <a:r>
              <a:rPr lang="nl-NL" smtClean="0"/>
              <a:t>Klik om de stijl te bewerken</a:t>
            </a:r>
            <a:endParaRPr lang="nl-BE" dirty="0"/>
          </a:p>
        </p:txBody>
      </p:sp>
      <p:sp>
        <p:nvSpPr>
          <p:cNvPr id="3" name="Tijdelijke aanduiding voor datum 2">
            <a:extLst>
              <a:ext uri="{FF2B5EF4-FFF2-40B4-BE49-F238E27FC236}">
                <a16:creationId xmlns:a16="http://schemas.microsoft.com/office/drawing/2014/main" id="{E087A593-C0A1-687C-6C33-CDF39B4E390C}"/>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4" name="Tijdelijke aanduiding voor voettekst 3">
            <a:extLst>
              <a:ext uri="{FF2B5EF4-FFF2-40B4-BE49-F238E27FC236}">
                <a16:creationId xmlns:a16="http://schemas.microsoft.com/office/drawing/2014/main" id="{EA43AC71-B68E-5197-A905-9C5C300D98E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09F13FC-C976-DE64-DFAE-66ACB73B7D9D}"/>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8" name="Afbeelding 7" descr="Afbeelding met Lettertype, Graphics, tekst, cirkel&#10;&#10;Automatisch gegenereerde beschrijving">
            <a:extLst>
              <a:ext uri="{FF2B5EF4-FFF2-40B4-BE49-F238E27FC236}">
                <a16:creationId xmlns:a16="http://schemas.microsoft.com/office/drawing/2014/main" id="{0FCC853F-CA7B-99FE-5AE3-C885C721005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233969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7_Alleen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Afbeelding 5" descr="Afbeelding met cirkel&#10;&#10;Automatisch gegenereerde beschrijving">
            <a:extLst>
              <a:ext uri="{FF2B5EF4-FFF2-40B4-BE49-F238E27FC236}">
                <a16:creationId xmlns:a16="http://schemas.microsoft.com/office/drawing/2014/main" id="{BA5D8467-6F80-79D7-D42E-05B18319201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35363" b="64249"/>
          <a:stretch/>
        </p:blipFill>
        <p:spPr>
          <a:xfrm>
            <a:off x="7914954" y="4495799"/>
            <a:ext cx="4277046" cy="2362201"/>
          </a:xfrm>
          <a:prstGeom prst="rect">
            <a:avLst/>
          </a:prstGeom>
        </p:spPr>
      </p:pic>
      <p:sp>
        <p:nvSpPr>
          <p:cNvPr id="2" name="Titel 1">
            <a:extLst>
              <a:ext uri="{FF2B5EF4-FFF2-40B4-BE49-F238E27FC236}">
                <a16:creationId xmlns:a16="http://schemas.microsoft.com/office/drawing/2014/main" id="{FF6019CC-273D-2259-BE80-6F07402CF659}"/>
              </a:ext>
            </a:extLst>
          </p:cNvPr>
          <p:cNvSpPr>
            <a:spLocks noGrp="1"/>
          </p:cNvSpPr>
          <p:nvPr>
            <p:ph type="title"/>
          </p:nvPr>
        </p:nvSpPr>
        <p:spPr>
          <a:xfrm>
            <a:off x="838200" y="2766218"/>
            <a:ext cx="10515600" cy="1325563"/>
          </a:xfrm>
        </p:spPr>
        <p:txBody>
          <a:bodyPr/>
          <a:lstStyle>
            <a:lvl1pPr algn="ctr">
              <a:defRPr>
                <a:solidFill>
                  <a:schemeClr val="bg1"/>
                </a:solidFill>
              </a:defRPr>
            </a:lvl1pPr>
          </a:lstStyle>
          <a:p>
            <a:r>
              <a:rPr lang="nl-NL" smtClean="0"/>
              <a:t>Klik om de stijl te bewerken</a:t>
            </a:r>
            <a:endParaRPr lang="nl-BE" dirty="0"/>
          </a:p>
        </p:txBody>
      </p:sp>
      <p:sp>
        <p:nvSpPr>
          <p:cNvPr id="3" name="Tijdelijke aanduiding voor datum 2">
            <a:extLst>
              <a:ext uri="{FF2B5EF4-FFF2-40B4-BE49-F238E27FC236}">
                <a16:creationId xmlns:a16="http://schemas.microsoft.com/office/drawing/2014/main" id="{E087A593-C0A1-687C-6C33-CDF39B4E390C}"/>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4" name="Tijdelijke aanduiding voor voettekst 3">
            <a:extLst>
              <a:ext uri="{FF2B5EF4-FFF2-40B4-BE49-F238E27FC236}">
                <a16:creationId xmlns:a16="http://schemas.microsoft.com/office/drawing/2014/main" id="{EA43AC71-B68E-5197-A905-9C5C300D98E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09F13FC-C976-DE64-DFAE-66ACB73B7D9D}"/>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8" name="Afbeelding 7" descr="Afbeelding met Lettertype, Graphics, tekst, cirkel&#10;&#10;Automatisch gegenereerde beschrijving">
            <a:extLst>
              <a:ext uri="{FF2B5EF4-FFF2-40B4-BE49-F238E27FC236}">
                <a16:creationId xmlns:a16="http://schemas.microsoft.com/office/drawing/2014/main" id="{0FCC853F-CA7B-99FE-5AE3-C885C721005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122236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Afbeelding 7" descr="Afbeelding met cirkel, zwart, schermopname, duisternis&#10;&#10;Automatisch gegenereerde beschrijving">
            <a:extLst>
              <a:ext uri="{FF2B5EF4-FFF2-40B4-BE49-F238E27FC236}">
                <a16:creationId xmlns:a16="http://schemas.microsoft.com/office/drawing/2014/main" id="{5E4E63E1-0B71-3F50-4B54-3F5BF32A2F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143" r="38905"/>
          <a:stretch/>
        </p:blipFill>
        <p:spPr>
          <a:xfrm>
            <a:off x="7541311" y="-1"/>
            <a:ext cx="4650689" cy="4456113"/>
          </a:xfrm>
          <a:prstGeom prst="rect">
            <a:avLst/>
          </a:prstGeom>
        </p:spPr>
      </p:pic>
      <p:sp>
        <p:nvSpPr>
          <p:cNvPr id="2" name="Titel 1">
            <a:extLst>
              <a:ext uri="{FF2B5EF4-FFF2-40B4-BE49-F238E27FC236}">
                <a16:creationId xmlns:a16="http://schemas.microsoft.com/office/drawing/2014/main" id="{005E393B-083E-3CD9-ABA8-AD15E35BFF13}"/>
              </a:ext>
            </a:extLst>
          </p:cNvPr>
          <p:cNvSpPr>
            <a:spLocks noGrp="1"/>
          </p:cNvSpPr>
          <p:nvPr>
            <p:ph type="title"/>
          </p:nvPr>
        </p:nvSpPr>
        <p:spPr>
          <a:xfrm>
            <a:off x="831850" y="1157288"/>
            <a:ext cx="10515600" cy="2852737"/>
          </a:xfrm>
        </p:spPr>
        <p:txBody>
          <a:bodyPr anchor="b"/>
          <a:lstStyle>
            <a:lvl1pPr>
              <a:defRPr sz="6000"/>
            </a:lvl1pPr>
          </a:lstStyle>
          <a:p>
            <a:r>
              <a:rPr lang="nl-NL" smtClean="0"/>
              <a:t>Klik om de stijl te bewerken</a:t>
            </a:r>
            <a:endParaRPr lang="nl-BE" dirty="0"/>
          </a:p>
        </p:txBody>
      </p:sp>
      <p:sp>
        <p:nvSpPr>
          <p:cNvPr id="3" name="Tijdelijke aanduiding voor tekst 2">
            <a:extLst>
              <a:ext uri="{FF2B5EF4-FFF2-40B4-BE49-F238E27FC236}">
                <a16:creationId xmlns:a16="http://schemas.microsoft.com/office/drawing/2014/main" id="{AD369072-CB40-F733-457F-44B045929DA6}"/>
              </a:ext>
            </a:extLst>
          </p:cNvPr>
          <p:cNvSpPr>
            <a:spLocks noGrp="1"/>
          </p:cNvSpPr>
          <p:nvPr>
            <p:ph type="body" idx="1"/>
          </p:nvPr>
        </p:nvSpPr>
        <p:spPr>
          <a:xfrm>
            <a:off x="831850" y="403701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a:extLst>
              <a:ext uri="{FF2B5EF4-FFF2-40B4-BE49-F238E27FC236}">
                <a16:creationId xmlns:a16="http://schemas.microsoft.com/office/drawing/2014/main" id="{CCEAD609-5446-0CD0-0BAC-4DABB1664561}"/>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5" name="Tijdelijke aanduiding voor voettekst 4">
            <a:extLst>
              <a:ext uri="{FF2B5EF4-FFF2-40B4-BE49-F238E27FC236}">
                <a16:creationId xmlns:a16="http://schemas.microsoft.com/office/drawing/2014/main" id="{099BCB97-7462-1029-B8EE-93AF50963B0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D11F0A7-867A-46B9-0045-BB6D0DF670B2}"/>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10" name="Afbeelding 9" descr="Afbeelding met Lettertype, Graphics, tekst, cirkel&#10;&#10;Automatisch gegenereerde beschrijving">
            <a:extLst>
              <a:ext uri="{FF2B5EF4-FFF2-40B4-BE49-F238E27FC236}">
                <a16:creationId xmlns:a16="http://schemas.microsoft.com/office/drawing/2014/main" id="{B2099465-FB17-C764-EE1A-834204C4915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240923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ekop">
    <p:bg>
      <p:bgPr>
        <a:solidFill>
          <a:srgbClr val="22577A"/>
        </a:solidFill>
        <a:effectLst/>
      </p:bgPr>
    </p:bg>
    <p:spTree>
      <p:nvGrpSpPr>
        <p:cNvPr id="1" name=""/>
        <p:cNvGrpSpPr/>
        <p:nvPr/>
      </p:nvGrpSpPr>
      <p:grpSpPr>
        <a:xfrm>
          <a:off x="0" y="0"/>
          <a:ext cx="0" cy="0"/>
          <a:chOff x="0" y="0"/>
          <a:chExt cx="0" cy="0"/>
        </a:xfrm>
      </p:grpSpPr>
      <p:pic>
        <p:nvPicPr>
          <p:cNvPr id="9" name="Afbeelding 8" descr="Afbeelding met cirkel&#10;&#10;Automatisch gegenereerde beschrijving">
            <a:extLst>
              <a:ext uri="{FF2B5EF4-FFF2-40B4-BE49-F238E27FC236}">
                <a16:creationId xmlns:a16="http://schemas.microsoft.com/office/drawing/2014/main" id="{CA0EED18-FD34-1FD7-7D02-485C2C0A3A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545" r="36207"/>
          <a:stretch/>
        </p:blipFill>
        <p:spPr>
          <a:xfrm>
            <a:off x="7471809" y="0"/>
            <a:ext cx="4720192" cy="4836206"/>
          </a:xfrm>
          <a:prstGeom prst="rect">
            <a:avLst/>
          </a:prstGeom>
        </p:spPr>
      </p:pic>
      <p:sp>
        <p:nvSpPr>
          <p:cNvPr id="4" name="Tijdelijke aanduiding voor datum 3">
            <a:extLst>
              <a:ext uri="{FF2B5EF4-FFF2-40B4-BE49-F238E27FC236}">
                <a16:creationId xmlns:a16="http://schemas.microsoft.com/office/drawing/2014/main" id="{CCEAD609-5446-0CD0-0BAC-4DABB1664561}"/>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5" name="Tijdelijke aanduiding voor voettekst 4">
            <a:extLst>
              <a:ext uri="{FF2B5EF4-FFF2-40B4-BE49-F238E27FC236}">
                <a16:creationId xmlns:a16="http://schemas.microsoft.com/office/drawing/2014/main" id="{099BCB97-7462-1029-B8EE-93AF50963B0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D11F0A7-867A-46B9-0045-BB6D0DF670B2}"/>
              </a:ext>
            </a:extLst>
          </p:cNvPr>
          <p:cNvSpPr>
            <a:spLocks noGrp="1"/>
          </p:cNvSpPr>
          <p:nvPr>
            <p:ph type="sldNum" sz="quarter" idx="12"/>
          </p:nvPr>
        </p:nvSpPr>
        <p:spPr/>
        <p:txBody>
          <a:bodyPr/>
          <a:lstStyle/>
          <a:p>
            <a:fld id="{57A8BC24-AE5F-4430-842C-1DAC47678563}" type="slidenum">
              <a:rPr lang="nl-BE" smtClean="0"/>
              <a:t>‹nr.›</a:t>
            </a:fld>
            <a:endParaRPr lang="nl-BE"/>
          </a:p>
        </p:txBody>
      </p:sp>
      <p:sp>
        <p:nvSpPr>
          <p:cNvPr id="10" name="Titel 1">
            <a:extLst>
              <a:ext uri="{FF2B5EF4-FFF2-40B4-BE49-F238E27FC236}">
                <a16:creationId xmlns:a16="http://schemas.microsoft.com/office/drawing/2014/main" id="{FFEE231A-EA2C-BFAC-682A-9E1B5CCA7530}"/>
              </a:ext>
            </a:extLst>
          </p:cNvPr>
          <p:cNvSpPr>
            <a:spLocks noGrp="1"/>
          </p:cNvSpPr>
          <p:nvPr>
            <p:ph type="title"/>
          </p:nvPr>
        </p:nvSpPr>
        <p:spPr>
          <a:xfrm>
            <a:off x="831850" y="1157288"/>
            <a:ext cx="10515600" cy="2852737"/>
          </a:xfrm>
        </p:spPr>
        <p:txBody>
          <a:bodyPr anchor="b"/>
          <a:lstStyle>
            <a:lvl1pPr>
              <a:defRPr sz="6000">
                <a:solidFill>
                  <a:schemeClr val="bg1"/>
                </a:solidFill>
              </a:defRPr>
            </a:lvl1pPr>
          </a:lstStyle>
          <a:p>
            <a:r>
              <a:rPr lang="nl-NL" smtClean="0"/>
              <a:t>Klik om de stijl te bewerken</a:t>
            </a:r>
            <a:endParaRPr lang="nl-BE" dirty="0"/>
          </a:p>
        </p:txBody>
      </p:sp>
      <p:sp>
        <p:nvSpPr>
          <p:cNvPr id="11" name="Tijdelijke aanduiding voor tekst 2">
            <a:extLst>
              <a:ext uri="{FF2B5EF4-FFF2-40B4-BE49-F238E27FC236}">
                <a16:creationId xmlns:a16="http://schemas.microsoft.com/office/drawing/2014/main" id="{FB074E60-DDC7-EE7B-8C74-186A9466B4B0}"/>
              </a:ext>
            </a:extLst>
          </p:cNvPr>
          <p:cNvSpPr>
            <a:spLocks noGrp="1"/>
          </p:cNvSpPr>
          <p:nvPr>
            <p:ph type="body" idx="1"/>
          </p:nvPr>
        </p:nvSpPr>
        <p:spPr>
          <a:xfrm>
            <a:off x="831850" y="40370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pic>
        <p:nvPicPr>
          <p:cNvPr id="12" name="Afbeelding 11" descr="Afbeelding met tekst, Lettertype, Graphics, grafische vormgeving&#10;&#10;Automatisch gegenereerde beschrijving">
            <a:extLst>
              <a:ext uri="{FF2B5EF4-FFF2-40B4-BE49-F238E27FC236}">
                <a16:creationId xmlns:a16="http://schemas.microsoft.com/office/drawing/2014/main" id="{09CEBD19-D658-FF5B-0028-18C436A09BD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78176" y="5849862"/>
            <a:ext cx="1475624" cy="519319"/>
          </a:xfrm>
          <a:prstGeom prst="rect">
            <a:avLst/>
          </a:prstGeom>
        </p:spPr>
      </p:pic>
    </p:spTree>
    <p:extLst>
      <p:ext uri="{BB962C8B-B14F-4D97-AF65-F5344CB8AC3E}">
        <p14:creationId xmlns:p14="http://schemas.microsoft.com/office/powerpoint/2010/main" val="103037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descr="Afbeelding met cirkel&#10;&#10;Automatisch gegenereerde beschrijving">
            <a:extLst>
              <a:ext uri="{FF2B5EF4-FFF2-40B4-BE49-F238E27FC236}">
                <a16:creationId xmlns:a16="http://schemas.microsoft.com/office/drawing/2014/main" id="{BA5D8467-6F80-79D7-D42E-05B1831920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7473" b="50000"/>
          <a:stretch/>
        </p:blipFill>
        <p:spPr>
          <a:xfrm>
            <a:off x="0" y="4205781"/>
            <a:ext cx="2790350" cy="2652219"/>
          </a:xfrm>
          <a:prstGeom prst="rect">
            <a:avLst/>
          </a:prstGeom>
        </p:spPr>
      </p:pic>
      <p:pic>
        <p:nvPicPr>
          <p:cNvPr id="7" name="Afbeelding 6" descr="Afbeelding met cirkel, zwart, schermopname, duisternis&#10;&#10;Automatisch gegenereerde beschrijving">
            <a:extLst>
              <a:ext uri="{FF2B5EF4-FFF2-40B4-BE49-F238E27FC236}">
                <a16:creationId xmlns:a16="http://schemas.microsoft.com/office/drawing/2014/main" id="{E6B9D860-0D0D-1043-2B57-0A86968388D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8121" r="37839"/>
          <a:stretch/>
        </p:blipFill>
        <p:spPr>
          <a:xfrm>
            <a:off x="8728629" y="0"/>
            <a:ext cx="3463371" cy="3429000"/>
          </a:xfrm>
          <a:prstGeom prst="rect">
            <a:avLst/>
          </a:prstGeom>
        </p:spPr>
      </p:pic>
      <p:sp>
        <p:nvSpPr>
          <p:cNvPr id="2" name="Titel 1">
            <a:extLst>
              <a:ext uri="{FF2B5EF4-FFF2-40B4-BE49-F238E27FC236}">
                <a16:creationId xmlns:a16="http://schemas.microsoft.com/office/drawing/2014/main" id="{FF6019CC-273D-2259-BE80-6F07402CF659}"/>
              </a:ext>
            </a:extLst>
          </p:cNvPr>
          <p:cNvSpPr>
            <a:spLocks noGrp="1"/>
          </p:cNvSpPr>
          <p:nvPr>
            <p:ph type="title"/>
          </p:nvPr>
        </p:nvSpPr>
        <p:spPr/>
        <p:txBody>
          <a:bodyPr/>
          <a:lstStyle/>
          <a:p>
            <a:r>
              <a:rPr lang="nl-NL" smtClean="0"/>
              <a:t>Klik om de stijl te bewerken</a:t>
            </a:r>
            <a:endParaRPr lang="nl-BE"/>
          </a:p>
        </p:txBody>
      </p:sp>
      <p:sp>
        <p:nvSpPr>
          <p:cNvPr id="3" name="Tijdelijke aanduiding voor datum 2">
            <a:extLst>
              <a:ext uri="{FF2B5EF4-FFF2-40B4-BE49-F238E27FC236}">
                <a16:creationId xmlns:a16="http://schemas.microsoft.com/office/drawing/2014/main" id="{E087A593-C0A1-687C-6C33-CDF39B4E390C}"/>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4" name="Tijdelijke aanduiding voor voettekst 3">
            <a:extLst>
              <a:ext uri="{FF2B5EF4-FFF2-40B4-BE49-F238E27FC236}">
                <a16:creationId xmlns:a16="http://schemas.microsoft.com/office/drawing/2014/main" id="{EA43AC71-B68E-5197-A905-9C5C300D98E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09F13FC-C976-DE64-DFAE-66ACB73B7D9D}"/>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8" name="Afbeelding 7" descr="Afbeelding met Lettertype, Graphics, tekst, cirkel&#10;&#10;Automatisch gegenereerde beschrijving">
            <a:extLst>
              <a:ext uri="{FF2B5EF4-FFF2-40B4-BE49-F238E27FC236}">
                <a16:creationId xmlns:a16="http://schemas.microsoft.com/office/drawing/2014/main" id="{0FCC853F-CA7B-99FE-5AE3-C885C721005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31617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pic>
        <p:nvPicPr>
          <p:cNvPr id="7" name="Afbeelding 6" descr="Afbeelding met cirkel, zwart, schermopname, duisternis&#10;&#10;Automatisch gegenereerde beschrijving">
            <a:extLst>
              <a:ext uri="{FF2B5EF4-FFF2-40B4-BE49-F238E27FC236}">
                <a16:creationId xmlns:a16="http://schemas.microsoft.com/office/drawing/2014/main" id="{E6B9D860-0D0D-1043-2B57-0A86968388D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8121" r="37839"/>
          <a:stretch/>
        </p:blipFill>
        <p:spPr>
          <a:xfrm>
            <a:off x="8728629" y="-1"/>
            <a:ext cx="3463371" cy="3429001"/>
          </a:xfrm>
          <a:prstGeom prst="rect">
            <a:avLst/>
          </a:prstGeom>
        </p:spPr>
      </p:pic>
      <p:pic>
        <p:nvPicPr>
          <p:cNvPr id="6" name="Afbeelding 5" descr="Afbeelding met cirkel&#10;&#10;Automatisch gegenereerde beschrijving">
            <a:extLst>
              <a:ext uri="{FF2B5EF4-FFF2-40B4-BE49-F238E27FC236}">
                <a16:creationId xmlns:a16="http://schemas.microsoft.com/office/drawing/2014/main" id="{BA5D8467-6F80-79D7-D42E-05B18319201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7363" b="48103"/>
          <a:stretch/>
        </p:blipFill>
        <p:spPr>
          <a:xfrm>
            <a:off x="0" y="3428999"/>
            <a:ext cx="3482968" cy="3429001"/>
          </a:xfrm>
          <a:prstGeom prst="rect">
            <a:avLst/>
          </a:prstGeom>
        </p:spPr>
      </p:pic>
      <p:sp>
        <p:nvSpPr>
          <p:cNvPr id="2" name="Titel 1">
            <a:extLst>
              <a:ext uri="{FF2B5EF4-FFF2-40B4-BE49-F238E27FC236}">
                <a16:creationId xmlns:a16="http://schemas.microsoft.com/office/drawing/2014/main" id="{FF6019CC-273D-2259-BE80-6F07402CF659}"/>
              </a:ext>
            </a:extLst>
          </p:cNvPr>
          <p:cNvSpPr>
            <a:spLocks noGrp="1"/>
          </p:cNvSpPr>
          <p:nvPr>
            <p:ph type="title"/>
          </p:nvPr>
        </p:nvSpPr>
        <p:spPr>
          <a:xfrm>
            <a:off x="838200" y="2766218"/>
            <a:ext cx="10515600" cy="1325563"/>
          </a:xfrm>
        </p:spPr>
        <p:txBody>
          <a:bodyPr/>
          <a:lstStyle>
            <a:lvl1pPr algn="ctr">
              <a:defRPr/>
            </a:lvl1pPr>
          </a:lstStyle>
          <a:p>
            <a:r>
              <a:rPr lang="nl-NL" smtClean="0"/>
              <a:t>Klik om de stijl te bewerken</a:t>
            </a:r>
            <a:endParaRPr lang="nl-BE" dirty="0"/>
          </a:p>
        </p:txBody>
      </p:sp>
      <p:sp>
        <p:nvSpPr>
          <p:cNvPr id="3" name="Tijdelijke aanduiding voor datum 2">
            <a:extLst>
              <a:ext uri="{FF2B5EF4-FFF2-40B4-BE49-F238E27FC236}">
                <a16:creationId xmlns:a16="http://schemas.microsoft.com/office/drawing/2014/main" id="{E087A593-C0A1-687C-6C33-CDF39B4E390C}"/>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4" name="Tijdelijke aanduiding voor voettekst 3">
            <a:extLst>
              <a:ext uri="{FF2B5EF4-FFF2-40B4-BE49-F238E27FC236}">
                <a16:creationId xmlns:a16="http://schemas.microsoft.com/office/drawing/2014/main" id="{EA43AC71-B68E-5197-A905-9C5C300D98E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09F13FC-C976-DE64-DFAE-66ACB73B7D9D}"/>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8" name="Afbeelding 7" descr="Afbeelding met Lettertype, Graphics, tekst, cirkel&#10;&#10;Automatisch gegenereerde beschrijving">
            <a:extLst>
              <a:ext uri="{FF2B5EF4-FFF2-40B4-BE49-F238E27FC236}">
                <a16:creationId xmlns:a16="http://schemas.microsoft.com/office/drawing/2014/main" id="{0FCC853F-CA7B-99FE-5AE3-C885C721005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150422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3_Alleen titel">
    <p:bg>
      <p:bgPr>
        <a:solidFill>
          <a:srgbClr val="22577A"/>
        </a:solidFill>
        <a:effectLst/>
      </p:bgPr>
    </p:bg>
    <p:spTree>
      <p:nvGrpSpPr>
        <p:cNvPr id="1" name=""/>
        <p:cNvGrpSpPr/>
        <p:nvPr/>
      </p:nvGrpSpPr>
      <p:grpSpPr>
        <a:xfrm>
          <a:off x="0" y="0"/>
          <a:ext cx="0" cy="0"/>
          <a:chOff x="0" y="0"/>
          <a:chExt cx="0" cy="0"/>
        </a:xfrm>
      </p:grpSpPr>
      <p:pic>
        <p:nvPicPr>
          <p:cNvPr id="6" name="Afbeelding 5" descr="Afbeelding met cirkel&#10;&#10;Automatisch gegenereerde beschrijving">
            <a:extLst>
              <a:ext uri="{FF2B5EF4-FFF2-40B4-BE49-F238E27FC236}">
                <a16:creationId xmlns:a16="http://schemas.microsoft.com/office/drawing/2014/main" id="{BA5D8467-6F80-79D7-D42E-05B1831920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7363" b="48103"/>
          <a:stretch/>
        </p:blipFill>
        <p:spPr>
          <a:xfrm>
            <a:off x="0" y="3428999"/>
            <a:ext cx="3482968" cy="3429001"/>
          </a:xfrm>
          <a:prstGeom prst="rect">
            <a:avLst/>
          </a:prstGeom>
        </p:spPr>
      </p:pic>
      <p:sp>
        <p:nvSpPr>
          <p:cNvPr id="2" name="Titel 1">
            <a:extLst>
              <a:ext uri="{FF2B5EF4-FFF2-40B4-BE49-F238E27FC236}">
                <a16:creationId xmlns:a16="http://schemas.microsoft.com/office/drawing/2014/main" id="{FF6019CC-273D-2259-BE80-6F07402CF659}"/>
              </a:ext>
            </a:extLst>
          </p:cNvPr>
          <p:cNvSpPr>
            <a:spLocks noGrp="1"/>
          </p:cNvSpPr>
          <p:nvPr>
            <p:ph type="title"/>
          </p:nvPr>
        </p:nvSpPr>
        <p:spPr>
          <a:xfrm>
            <a:off x="838200" y="2766218"/>
            <a:ext cx="10515600" cy="1325563"/>
          </a:xfrm>
        </p:spPr>
        <p:txBody>
          <a:bodyPr/>
          <a:lstStyle>
            <a:lvl1pPr algn="ctr">
              <a:defRPr>
                <a:solidFill>
                  <a:schemeClr val="bg1"/>
                </a:solidFill>
              </a:defRPr>
            </a:lvl1pPr>
          </a:lstStyle>
          <a:p>
            <a:r>
              <a:rPr lang="nl-NL" smtClean="0"/>
              <a:t>Klik om de stijl te bewerken</a:t>
            </a:r>
            <a:endParaRPr lang="nl-BE" dirty="0"/>
          </a:p>
        </p:txBody>
      </p:sp>
      <p:sp>
        <p:nvSpPr>
          <p:cNvPr id="3" name="Tijdelijke aanduiding voor datum 2">
            <a:extLst>
              <a:ext uri="{FF2B5EF4-FFF2-40B4-BE49-F238E27FC236}">
                <a16:creationId xmlns:a16="http://schemas.microsoft.com/office/drawing/2014/main" id="{E087A593-C0A1-687C-6C33-CDF39B4E390C}"/>
              </a:ext>
            </a:extLst>
          </p:cNvPr>
          <p:cNvSpPr>
            <a:spLocks noGrp="1"/>
          </p:cNvSpPr>
          <p:nvPr>
            <p:ph type="dt" sz="half" idx="10"/>
          </p:nvPr>
        </p:nvSpPr>
        <p:spPr/>
        <p:txBody>
          <a:bodyPr/>
          <a:lstStyle/>
          <a:p>
            <a:fld id="{09225130-669F-4814-9E4B-873AD8AD4BEE}" type="datetimeFigureOut">
              <a:rPr lang="nl-BE" smtClean="0"/>
              <a:t>26/11/2024</a:t>
            </a:fld>
            <a:endParaRPr lang="nl-BE"/>
          </a:p>
        </p:txBody>
      </p:sp>
      <p:sp>
        <p:nvSpPr>
          <p:cNvPr id="4" name="Tijdelijke aanduiding voor voettekst 3">
            <a:extLst>
              <a:ext uri="{FF2B5EF4-FFF2-40B4-BE49-F238E27FC236}">
                <a16:creationId xmlns:a16="http://schemas.microsoft.com/office/drawing/2014/main" id="{EA43AC71-B68E-5197-A905-9C5C300D98E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09F13FC-C976-DE64-DFAE-66ACB73B7D9D}"/>
              </a:ext>
            </a:extLst>
          </p:cNvPr>
          <p:cNvSpPr>
            <a:spLocks noGrp="1"/>
          </p:cNvSpPr>
          <p:nvPr>
            <p:ph type="sldNum" sz="quarter" idx="12"/>
          </p:nvPr>
        </p:nvSpPr>
        <p:spPr/>
        <p:txBody>
          <a:bodyPr/>
          <a:lstStyle/>
          <a:p>
            <a:fld id="{57A8BC24-AE5F-4430-842C-1DAC47678563}" type="slidenum">
              <a:rPr lang="nl-BE" smtClean="0"/>
              <a:t>‹nr.›</a:t>
            </a:fld>
            <a:endParaRPr lang="nl-BE"/>
          </a:p>
        </p:txBody>
      </p:sp>
      <p:pic>
        <p:nvPicPr>
          <p:cNvPr id="8" name="Afbeelding 7" descr="Afbeelding met Lettertype, Graphics, tekst, cirkel&#10;&#10;Automatisch gegenereerde beschrijving">
            <a:extLst>
              <a:ext uri="{FF2B5EF4-FFF2-40B4-BE49-F238E27FC236}">
                <a16:creationId xmlns:a16="http://schemas.microsoft.com/office/drawing/2014/main" id="{0FCC853F-CA7B-99FE-5AE3-C885C721005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78177" y="5849862"/>
            <a:ext cx="1475623" cy="519318"/>
          </a:xfrm>
          <a:prstGeom prst="rect">
            <a:avLst/>
          </a:prstGeom>
        </p:spPr>
      </p:pic>
    </p:spTree>
    <p:extLst>
      <p:ext uri="{BB962C8B-B14F-4D97-AF65-F5344CB8AC3E}">
        <p14:creationId xmlns:p14="http://schemas.microsoft.com/office/powerpoint/2010/main" val="35051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01B7C0-0F1D-2D5C-D517-E69B66E1DB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33278FFF-2C15-3DA2-7381-172A20E64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E3B80F92-7308-265B-3604-833A07471C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25130-669F-4814-9E4B-873AD8AD4BEE}" type="datetimeFigureOut">
              <a:rPr lang="nl-BE" smtClean="0"/>
              <a:t>26/11/2024</a:t>
            </a:fld>
            <a:endParaRPr lang="nl-BE"/>
          </a:p>
        </p:txBody>
      </p:sp>
      <p:sp>
        <p:nvSpPr>
          <p:cNvPr id="5" name="Tijdelijke aanduiding voor voettekst 4">
            <a:extLst>
              <a:ext uri="{FF2B5EF4-FFF2-40B4-BE49-F238E27FC236}">
                <a16:creationId xmlns:a16="http://schemas.microsoft.com/office/drawing/2014/main" id="{2EAE9007-B6A0-B4BD-88EA-914716ECA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5BD95D95-9634-37E3-CF3E-8781C0041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8BC24-AE5F-4430-842C-1DAC47678563}" type="slidenum">
              <a:rPr lang="nl-BE" smtClean="0"/>
              <a:t>‹nr.›</a:t>
            </a:fld>
            <a:endParaRPr lang="nl-BE"/>
          </a:p>
        </p:txBody>
      </p:sp>
    </p:spTree>
    <p:extLst>
      <p:ext uri="{BB962C8B-B14F-4D97-AF65-F5344CB8AC3E}">
        <p14:creationId xmlns:p14="http://schemas.microsoft.com/office/powerpoint/2010/main" val="1655006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9" r:id="rId4"/>
    <p:sldLayoutId id="2147483651" r:id="rId5"/>
    <p:sldLayoutId id="2147483662" r:id="rId6"/>
    <p:sldLayoutId id="2147483654" r:id="rId7"/>
    <p:sldLayoutId id="2147483671" r:id="rId8"/>
    <p:sldLayoutId id="2147483672" r:id="rId9"/>
    <p:sldLayoutId id="2147483663" r:id="rId10"/>
    <p:sldLayoutId id="2147483649" r:id="rId11"/>
    <p:sldLayoutId id="2147483660" r:id="rId12"/>
    <p:sldLayoutId id="2147483670" r:id="rId13"/>
    <p:sldLayoutId id="2147483678" r:id="rId14"/>
    <p:sldLayoutId id="2147483668" r:id="rId15"/>
    <p:sldLayoutId id="2147483677" r:id="rId16"/>
    <p:sldLayoutId id="2147483650" r:id="rId17"/>
    <p:sldLayoutId id="2147483676" r:id="rId18"/>
    <p:sldLayoutId id="2147483669" r:id="rId19"/>
    <p:sldLayoutId id="2147483661" r:id="rId20"/>
    <p:sldLayoutId id="2147483666" r:id="rId21"/>
    <p:sldLayoutId id="2147483667" r:id="rId22"/>
    <p:sldLayoutId id="2147483652" r:id="rId23"/>
    <p:sldLayoutId id="2147483664" r:id="rId24"/>
    <p:sldLayoutId id="2147483665" r:id="rId25"/>
    <p:sldLayoutId id="2147483655" r:id="rId26"/>
    <p:sldLayoutId id="2147483680" r:id="rId27"/>
  </p:sldLayoutIdLst>
  <p:txStyles>
    <p:titleStyle>
      <a:lvl1pPr algn="l" defTabSz="914400" rtl="0" eaLnBrk="1" latinLnBrk="0" hangingPunct="1">
        <a:lnSpc>
          <a:spcPct val="90000"/>
        </a:lnSpc>
        <a:spcBef>
          <a:spcPct val="0"/>
        </a:spcBef>
        <a:buNone/>
        <a:defRPr sz="6000" kern="1200">
          <a:solidFill>
            <a:srgbClr val="22577A"/>
          </a:solidFill>
          <a:latin typeface="Dense"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 LT Std 45 Light" panose="020B04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Std 45 Light" panose="020B04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LT Std 45 Light" panose="020B04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T Std 45 Light" panose="020B04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T Std 45 Light" panose="020B04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66218"/>
            <a:ext cx="10515600" cy="3054411"/>
          </a:xfrm>
        </p:spPr>
        <p:txBody>
          <a:bodyPr>
            <a:noAutofit/>
          </a:bodyPr>
          <a:lstStyle/>
          <a:p>
            <a:pPr algn="l"/>
            <a:r>
              <a:rPr lang="nl-BE" sz="3200" b="1" dirty="0"/>
              <a:t>DE TIENJARIGE AANSPRAKELIJKHEID EN VERZEKERING TIENJARIGE AANSPRAKELIJKHEID, toegepast bij </a:t>
            </a:r>
            <a:r>
              <a:rPr lang="nl-BE" sz="3200" b="1" dirty="0" smtClean="0"/>
              <a:t>betonherstellingen</a:t>
            </a:r>
            <a:br>
              <a:rPr lang="nl-BE" sz="3200" b="1" dirty="0" smtClean="0"/>
            </a:br>
            <a:r>
              <a:rPr lang="nl-BE" sz="3200" b="1" dirty="0" smtClean="0"/>
              <a:t/>
            </a:r>
            <a:br>
              <a:rPr lang="nl-BE" sz="3200" b="1" dirty="0" smtClean="0"/>
            </a:br>
            <a:r>
              <a:rPr lang="nl-BE" sz="2400" b="1" dirty="0" smtClean="0"/>
              <a:t>Ann Eeckhout &amp; Lotte Ottevaere</a:t>
            </a:r>
            <a:br>
              <a:rPr lang="nl-BE" sz="2400" b="1" dirty="0" smtClean="0"/>
            </a:br>
            <a:r>
              <a:rPr lang="nl-BE" sz="2400" b="1" dirty="0" smtClean="0"/>
              <a:t/>
            </a:r>
            <a:br>
              <a:rPr lang="nl-BE" sz="2400" b="1" dirty="0" smtClean="0"/>
            </a:br>
            <a:r>
              <a:rPr lang="nl-BE" sz="1800" b="1" dirty="0" smtClean="0"/>
              <a:t>FEREB 26-11-2024</a:t>
            </a:r>
            <a:r>
              <a:rPr lang="nl-BE" sz="2400" b="1" dirty="0" smtClean="0"/>
              <a:t> </a:t>
            </a:r>
            <a:endParaRPr lang="nl-BE" sz="3200" dirty="0"/>
          </a:p>
        </p:txBody>
      </p:sp>
    </p:spTree>
    <p:extLst>
      <p:ext uri="{BB962C8B-B14F-4D97-AF65-F5344CB8AC3E}">
        <p14:creationId xmlns:p14="http://schemas.microsoft.com/office/powerpoint/2010/main" val="2196565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309872"/>
            <a:ext cx="10515600" cy="2151888"/>
          </a:xfrm>
        </p:spPr>
        <p:txBody>
          <a:bodyPr>
            <a:noAutofit/>
          </a:bodyPr>
          <a:lstStyle/>
          <a:p>
            <a:r>
              <a:rPr lang="nl-BE" sz="2000" dirty="0"/>
              <a:t>Eeckhout &amp; Ottevaere</a:t>
            </a:r>
            <a:br>
              <a:rPr lang="nl-BE" sz="2000" dirty="0"/>
            </a:br>
            <a:r>
              <a:rPr lang="nl-BE" sz="2000" dirty="0"/>
              <a:t>Advocaten en bemiddelaars in bouwzaken</a:t>
            </a:r>
            <a:br>
              <a:rPr lang="nl-BE" sz="2000" dirty="0"/>
            </a:br>
            <a:r>
              <a:rPr lang="nl-BE" sz="2000" dirty="0" err="1"/>
              <a:t>Droesbekeplein</a:t>
            </a:r>
            <a:r>
              <a:rPr lang="nl-BE" sz="2000" dirty="0"/>
              <a:t> 20</a:t>
            </a:r>
            <a:br>
              <a:rPr lang="nl-BE" sz="2000" dirty="0"/>
            </a:br>
            <a:r>
              <a:rPr lang="nl-BE" sz="2000" dirty="0"/>
              <a:t>9700 Oudenaarde</a:t>
            </a:r>
            <a:br>
              <a:rPr lang="nl-BE" sz="2000" dirty="0"/>
            </a:br>
            <a:r>
              <a:rPr lang="nl-BE" sz="2000" dirty="0"/>
              <a:t>055/49.97.97</a:t>
            </a:r>
            <a:br>
              <a:rPr lang="nl-BE" sz="2000" dirty="0"/>
            </a:br>
            <a:r>
              <a:rPr lang="nl-BE" sz="2000" dirty="0" smtClean="0"/>
              <a:t>info@eeckhout-ottevaere.be</a:t>
            </a:r>
            <a:endParaRPr lang="nl-BE" sz="2000" dirty="0"/>
          </a:p>
        </p:txBody>
      </p:sp>
    </p:spTree>
    <p:extLst>
      <p:ext uri="{BB962C8B-B14F-4D97-AF65-F5344CB8AC3E}">
        <p14:creationId xmlns:p14="http://schemas.microsoft.com/office/powerpoint/2010/main" val="142059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dirty="0" smtClean="0"/>
              <a:t>TIENJARIGE AANSPRAKELIJKHEID</a:t>
            </a:r>
            <a:endParaRPr lang="nl-BE" sz="3600" dirty="0"/>
          </a:p>
        </p:txBody>
      </p:sp>
      <p:sp>
        <p:nvSpPr>
          <p:cNvPr id="3" name="Tijdelijke aanduiding voor inhoud 2"/>
          <p:cNvSpPr>
            <a:spLocks noGrp="1"/>
          </p:cNvSpPr>
          <p:nvPr>
            <p:ph idx="1"/>
          </p:nvPr>
        </p:nvSpPr>
        <p:spPr/>
        <p:txBody>
          <a:bodyPr/>
          <a:lstStyle/>
          <a:p>
            <a:r>
              <a:rPr lang="nl-BE" dirty="0" smtClean="0"/>
              <a:t>Tienjarige aansprakelijkheid : voor </a:t>
            </a:r>
            <a:r>
              <a:rPr lang="nl-BE" dirty="0"/>
              <a:t>wie, rechtsgrond, aard, voorwaarden, </a:t>
            </a:r>
            <a:r>
              <a:rPr lang="nl-BE" dirty="0" smtClean="0"/>
              <a:t>termijn, toegepast bij betonherstellingen  </a:t>
            </a:r>
            <a:endParaRPr lang="nl-BE" dirty="0"/>
          </a:p>
          <a:p>
            <a:r>
              <a:rPr lang="nl-BE" dirty="0"/>
              <a:t>Verschillen t.o.v. aansprakelijkheid voor lichte verborgen gebreken</a:t>
            </a:r>
          </a:p>
          <a:p>
            <a:r>
              <a:rPr lang="nl-BE" dirty="0" smtClean="0"/>
              <a:t>Wijzigingen in toekomstig </a:t>
            </a:r>
            <a:r>
              <a:rPr lang="nl-BE" dirty="0"/>
              <a:t>recht </a:t>
            </a:r>
            <a:r>
              <a:rPr lang="nl-BE" dirty="0" smtClean="0"/>
              <a:t>(Boek 7 BW) </a:t>
            </a:r>
            <a:endParaRPr lang="nl-BE" dirty="0"/>
          </a:p>
          <a:p>
            <a:endParaRPr lang="nl-BE" dirty="0"/>
          </a:p>
        </p:txBody>
      </p:sp>
    </p:spTree>
    <p:extLst>
      <p:ext uri="{BB962C8B-B14F-4D97-AF65-F5344CB8AC3E}">
        <p14:creationId xmlns:p14="http://schemas.microsoft.com/office/powerpoint/2010/main" val="3555302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486213"/>
          </a:xfrm>
        </p:spPr>
        <p:txBody>
          <a:bodyPr>
            <a:noAutofit/>
          </a:bodyPr>
          <a:lstStyle/>
          <a:p>
            <a:r>
              <a:rPr lang="nl-BE" sz="2400" dirty="0"/>
              <a:t>TIENJARIGE AANSPRAKELIJKHEID – Huidig recht</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92696636"/>
              </p:ext>
            </p:extLst>
          </p:nvPr>
        </p:nvGraphicFramePr>
        <p:xfrm>
          <a:off x="838200" y="1084668"/>
          <a:ext cx="10515600" cy="5252282"/>
        </p:xfrm>
        <a:graphic>
          <a:graphicData uri="http://schemas.openxmlformats.org/drawingml/2006/table">
            <a:tbl>
              <a:tblPr firstRow="1" firstCol="1" bandRow="1">
                <a:tableStyleId>{5FD0F851-EC5A-4D38-B0AD-8093EC10F338}</a:tableStyleId>
              </a:tblPr>
              <a:tblGrid>
                <a:gridCol w="994776">
                  <a:extLst>
                    <a:ext uri="{9D8B030D-6E8A-4147-A177-3AD203B41FA5}">
                      <a16:colId xmlns:a16="http://schemas.microsoft.com/office/drawing/2014/main" val="2052909265"/>
                    </a:ext>
                  </a:extLst>
                </a:gridCol>
                <a:gridCol w="4563770">
                  <a:extLst>
                    <a:ext uri="{9D8B030D-6E8A-4147-A177-3AD203B41FA5}">
                      <a16:colId xmlns:a16="http://schemas.microsoft.com/office/drawing/2014/main" val="1271556430"/>
                    </a:ext>
                  </a:extLst>
                </a:gridCol>
                <a:gridCol w="4957054">
                  <a:extLst>
                    <a:ext uri="{9D8B030D-6E8A-4147-A177-3AD203B41FA5}">
                      <a16:colId xmlns:a16="http://schemas.microsoft.com/office/drawing/2014/main" val="2696141112"/>
                    </a:ext>
                  </a:extLst>
                </a:gridCol>
              </a:tblGrid>
              <a:tr h="331655">
                <a:tc>
                  <a:txBody>
                    <a:bodyPr/>
                    <a:lstStyle/>
                    <a:p>
                      <a:pPr>
                        <a:spcAft>
                          <a:spcPts val="0"/>
                        </a:spcAft>
                      </a:pPr>
                      <a:r>
                        <a:rPr lang="nl-BE" sz="1100" b="0" dirty="0">
                          <a:effectLst/>
                          <a:latin typeface="+mj-lt"/>
                        </a:rPr>
                        <a:t>Van wie</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gridSpan="2">
                  <a:txBody>
                    <a:bodyPr/>
                    <a:lstStyle/>
                    <a:p>
                      <a:pPr>
                        <a:spcAft>
                          <a:spcPts val="0"/>
                        </a:spcAft>
                      </a:pPr>
                      <a:r>
                        <a:rPr lang="nl-BE" sz="1100" b="0" dirty="0">
                          <a:effectLst/>
                          <a:latin typeface="+mj-lt"/>
                        </a:rPr>
                        <a:t>Aansprakelijkheid  van aannemer, architecten en andere dienstverleners in de bouwsector </a:t>
                      </a:r>
                    </a:p>
                    <a:p>
                      <a:pPr>
                        <a:spcAft>
                          <a:spcPts val="0"/>
                        </a:spcAft>
                      </a:pPr>
                      <a:r>
                        <a:rPr lang="nl-BE" sz="1100" b="0" dirty="0">
                          <a:effectLst/>
                          <a:latin typeface="+mj-lt"/>
                        </a:rPr>
                        <a: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nl-BE"/>
                    </a:p>
                  </a:txBody>
                  <a:tcPr/>
                </a:tc>
                <a:extLst>
                  <a:ext uri="{0D108BD9-81ED-4DB2-BD59-A6C34878D82A}">
                    <a16:rowId xmlns:a16="http://schemas.microsoft.com/office/drawing/2014/main" val="4118152168"/>
                  </a:ext>
                </a:extLst>
              </a:tr>
              <a:tr h="331655">
                <a:tc>
                  <a:txBody>
                    <a:bodyPr/>
                    <a:lstStyle/>
                    <a:p>
                      <a:pPr>
                        <a:spcAft>
                          <a:spcPts val="0"/>
                        </a:spcAft>
                      </a:pPr>
                      <a:r>
                        <a:rPr lang="nl-BE" sz="1100" b="0">
                          <a:effectLst/>
                          <a:latin typeface="+mj-lt"/>
                        </a:rPr>
                        <a:t>Wanneer </a:t>
                      </a:r>
                      <a:endParaRPr lang="nl-BE" sz="1100" b="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gridSpan="2">
                  <a:txBody>
                    <a:bodyPr/>
                    <a:lstStyle/>
                    <a:p>
                      <a:pPr>
                        <a:spcAft>
                          <a:spcPts val="0"/>
                        </a:spcAft>
                      </a:pPr>
                      <a:r>
                        <a:rPr lang="nl-BE" sz="1100" b="0" dirty="0">
                          <a:effectLst/>
                          <a:latin typeface="+mj-lt"/>
                        </a:rPr>
                        <a:t>Aansprakelijkheid na de aanvaarding van het werk door de opdrachtgever </a:t>
                      </a:r>
                    </a:p>
                    <a:p>
                      <a:pPr>
                        <a:spcAft>
                          <a:spcPts val="0"/>
                        </a:spcAft>
                      </a:pPr>
                      <a:r>
                        <a:rPr lang="nl-BE" sz="1100" b="0" dirty="0">
                          <a:effectLst/>
                          <a:latin typeface="+mj-lt"/>
                        </a:rPr>
                        <a: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nl-BE"/>
                    </a:p>
                  </a:txBody>
                  <a:tcPr/>
                </a:tc>
                <a:extLst>
                  <a:ext uri="{0D108BD9-81ED-4DB2-BD59-A6C34878D82A}">
                    <a16:rowId xmlns:a16="http://schemas.microsoft.com/office/drawing/2014/main" val="822999081"/>
                  </a:ext>
                </a:extLst>
              </a:tr>
              <a:tr h="330758">
                <a:tc>
                  <a:txBody>
                    <a:bodyPr/>
                    <a:lstStyle/>
                    <a:p>
                      <a:pPr>
                        <a:spcAft>
                          <a:spcPts val="0"/>
                        </a:spcAft>
                      </a:pPr>
                      <a:r>
                        <a:rPr lang="nl-BE" sz="1100" b="0">
                          <a:effectLst/>
                          <a:latin typeface="+mj-lt"/>
                        </a:rPr>
                        <a:t>Welke </a:t>
                      </a:r>
                      <a:endParaRPr lang="nl-BE" sz="1100" b="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TIENJARIGE AANSPRAKELIJKHEID</a:t>
                      </a:r>
                    </a:p>
                    <a:p>
                      <a:pPr>
                        <a:spcAft>
                          <a:spcPts val="0"/>
                        </a:spcAft>
                      </a:pPr>
                      <a:r>
                        <a:rPr lang="nl-BE" sz="1100" b="0" dirty="0">
                          <a:effectLst/>
                          <a:latin typeface="+mj-lt"/>
                        </a:rPr>
                        <a: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AANSPRAKELIJKHEID VOOR LICHTE VERBORGEN GEBREKEN</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18415946"/>
                  </a:ext>
                </a:extLst>
              </a:tr>
              <a:tr h="165827">
                <a:tc>
                  <a:txBody>
                    <a:bodyPr/>
                    <a:lstStyle/>
                    <a:p>
                      <a:pPr>
                        <a:spcAft>
                          <a:spcPts val="0"/>
                        </a:spcAft>
                      </a:pPr>
                      <a:r>
                        <a:rPr lang="nl-BE" sz="1100" b="0">
                          <a:effectLst/>
                          <a:latin typeface="+mj-lt"/>
                        </a:rPr>
                        <a:t>Voorwerp</a:t>
                      </a:r>
                      <a:endParaRPr lang="nl-BE" sz="1100" b="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nl-BE" sz="1100" b="1" u="sng" dirty="0">
                          <a:effectLst/>
                          <a:latin typeface="+mj-lt"/>
                        </a:rPr>
                        <a:t>Gebreken dat de stabiliteit in gevaar brengen </a:t>
                      </a:r>
                      <a:endParaRPr lang="nl-BE" sz="1100" b="1" u="sng"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spcAft>
                          <a:spcPts val="0"/>
                        </a:spcAft>
                      </a:pPr>
                      <a:r>
                        <a:rPr lang="nl-BE" sz="1100" b="1" u="sng" dirty="0">
                          <a:effectLst/>
                          <a:latin typeface="+mj-lt"/>
                        </a:rPr>
                        <a:t>Gebreken die de stabiliteit niet in gevaar brengen</a:t>
                      </a:r>
                      <a:r>
                        <a:rPr lang="nl-BE" sz="1100" b="0" dirty="0">
                          <a:effectLst/>
                          <a:latin typeface="+mj-lt"/>
                        </a:rPr>
                        <a:t>, zelfs niet op termijn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53987678"/>
                  </a:ext>
                </a:extLst>
              </a:tr>
              <a:tr h="165827">
                <a:tc>
                  <a:txBody>
                    <a:bodyPr/>
                    <a:lstStyle/>
                    <a:p>
                      <a:pPr>
                        <a:spcAft>
                          <a:spcPts val="0"/>
                        </a:spcAft>
                      </a:pPr>
                      <a:r>
                        <a:rPr lang="nl-BE" sz="1100" b="0">
                          <a:effectLst/>
                          <a:latin typeface="+mj-lt"/>
                        </a:rPr>
                        <a:t>Rechtsgrond</a:t>
                      </a:r>
                      <a:endParaRPr lang="nl-BE" sz="1100" b="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Art 1792 en 2270 oud BW</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Rechtspraak (</a:t>
                      </a:r>
                      <a:r>
                        <a:rPr lang="nl-BE" sz="1100" b="0" dirty="0" err="1">
                          <a:effectLst/>
                          <a:latin typeface="+mj-lt"/>
                        </a:rPr>
                        <a:t>Cass</a:t>
                      </a:r>
                      <a:r>
                        <a:rPr lang="nl-BE" sz="1100" b="0" dirty="0">
                          <a:effectLst/>
                          <a:latin typeface="+mj-lt"/>
                        </a:rPr>
                        <a:t> 13.03.1975)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04736612"/>
                  </a:ext>
                </a:extLst>
              </a:tr>
              <a:tr h="223082">
                <a:tc>
                  <a:txBody>
                    <a:bodyPr/>
                    <a:lstStyle/>
                    <a:p>
                      <a:pPr>
                        <a:spcAft>
                          <a:spcPts val="0"/>
                        </a:spcAft>
                      </a:pPr>
                      <a:r>
                        <a:rPr lang="nl-BE" sz="1100" b="0">
                          <a:effectLst/>
                          <a:latin typeface="+mj-lt"/>
                        </a:rPr>
                        <a:t>Aard</a:t>
                      </a:r>
                      <a:endParaRPr lang="nl-BE" sz="1100" b="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Van openbare orde: contractuele afwijking is niet mogelijk</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Aanvullend recht: contractuele beperking is mogelijk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51425975"/>
                  </a:ext>
                </a:extLst>
              </a:tr>
              <a:tr h="1989928">
                <a:tc>
                  <a:txBody>
                    <a:bodyPr/>
                    <a:lstStyle/>
                    <a:p>
                      <a:pPr>
                        <a:spcAft>
                          <a:spcPts val="0"/>
                        </a:spcAft>
                      </a:pPr>
                      <a:r>
                        <a:rPr lang="nl-BE" sz="1100" b="0">
                          <a:effectLst/>
                          <a:latin typeface="+mj-lt"/>
                        </a:rPr>
                        <a:t>Voorwaarden</a:t>
                      </a:r>
                      <a:endParaRPr lang="nl-BE" sz="1100" b="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1/ vereiste </a:t>
                      </a:r>
                      <a:r>
                        <a:rPr lang="nl-BE" sz="1100" b="1" u="sng" dirty="0">
                          <a:effectLst/>
                          <a:latin typeface="+mj-lt"/>
                        </a:rPr>
                        <a:t>stabiliteitsbedreigin</a:t>
                      </a:r>
                      <a:r>
                        <a:rPr lang="nl-BE" sz="1100" b="0" u="sng" dirty="0">
                          <a:effectLst/>
                          <a:latin typeface="+mj-lt"/>
                        </a:rPr>
                        <a:t>g</a:t>
                      </a:r>
                      <a:r>
                        <a:rPr lang="nl-BE" sz="1100" b="0" dirty="0">
                          <a:effectLst/>
                          <a:latin typeface="+mj-lt"/>
                        </a:rPr>
                        <a:t> (van een belangrijk onderdeel) van het bouwwerk; </a:t>
                      </a:r>
                    </a:p>
                    <a:p>
                      <a:pPr>
                        <a:spcAft>
                          <a:spcPts val="0"/>
                        </a:spcAft>
                      </a:pPr>
                      <a:r>
                        <a:rPr lang="nl-BE" sz="1100" b="0" dirty="0">
                          <a:effectLst/>
                          <a:latin typeface="+mj-lt"/>
                        </a:rPr>
                        <a:t>2/ in </a:t>
                      </a:r>
                      <a:r>
                        <a:rPr lang="nl-BE" sz="1100" b="0" dirty="0" err="1">
                          <a:effectLst/>
                          <a:latin typeface="+mj-lt"/>
                        </a:rPr>
                        <a:t>concreto</a:t>
                      </a:r>
                      <a:r>
                        <a:rPr lang="nl-BE" sz="1100" b="0" dirty="0">
                          <a:effectLst/>
                          <a:latin typeface="+mj-lt"/>
                        </a:rPr>
                        <a:t> beoordeling: (een belangrijk onderdeel van) het bouwwerk zal instorten als aan het gebrek niet wordt verholpen </a:t>
                      </a:r>
                    </a:p>
                    <a:p>
                      <a:pPr>
                        <a:spcAft>
                          <a:spcPts val="0"/>
                        </a:spcAft>
                      </a:pPr>
                      <a:r>
                        <a:rPr lang="nl-BE" sz="1100" b="0" dirty="0">
                          <a:effectLst/>
                          <a:latin typeface="+mj-lt"/>
                        </a:rPr>
                        <a:t>3/ er moet geen onmiddellijk acuut risico op instorting zijn</a:t>
                      </a:r>
                    </a:p>
                    <a:p>
                      <a:pPr>
                        <a:spcAft>
                          <a:spcPts val="0"/>
                        </a:spcAft>
                      </a:pPr>
                      <a:r>
                        <a:rPr lang="nl-BE" sz="1100" b="0" dirty="0">
                          <a:effectLst/>
                          <a:latin typeface="+mj-lt"/>
                        </a:rPr>
                        <a:t>4/ maar moet wel een </a:t>
                      </a:r>
                      <a:r>
                        <a:rPr lang="nl-BE" sz="1100" b="1" u="sng" dirty="0">
                          <a:effectLst/>
                          <a:latin typeface="+mj-lt"/>
                        </a:rPr>
                        <a:t>reëel risico, op kortere of langere termijn</a:t>
                      </a:r>
                      <a:r>
                        <a:rPr lang="nl-BE" sz="1100" b="0" dirty="0">
                          <a:effectLst/>
                          <a:latin typeface="+mj-lt"/>
                        </a:rPr>
                        <a:t>, zijn</a:t>
                      </a:r>
                    </a:p>
                    <a:p>
                      <a:pPr>
                        <a:spcAft>
                          <a:spcPts val="0"/>
                        </a:spcAft>
                      </a:pPr>
                      <a:r>
                        <a:rPr lang="nl-BE" sz="1100" b="0" dirty="0">
                          <a:effectLst/>
                          <a:latin typeface="+mj-lt"/>
                        </a:rPr>
                        <a:t>5/ gebrek is te wijten aan </a:t>
                      </a:r>
                      <a:r>
                        <a:rPr lang="nl-BE" sz="1100" b="1" u="sng" dirty="0">
                          <a:effectLst/>
                          <a:latin typeface="+mj-lt"/>
                        </a:rPr>
                        <a:t>fout</a:t>
                      </a:r>
                      <a:r>
                        <a:rPr lang="nl-BE" sz="1100" b="0" dirty="0">
                          <a:effectLst/>
                          <a:latin typeface="+mj-lt"/>
                        </a:rPr>
                        <a:t> </a:t>
                      </a:r>
                    </a:p>
                    <a:p>
                      <a:pPr>
                        <a:spcAft>
                          <a:spcPts val="0"/>
                        </a:spcAft>
                      </a:pPr>
                      <a:r>
                        <a:rPr lang="nl-BE" sz="1100" b="0" dirty="0">
                          <a:effectLst/>
                          <a:latin typeface="+mj-lt"/>
                        </a:rPr>
                        <a:t> </a:t>
                      </a:r>
                    </a:p>
                    <a:p>
                      <a:pPr>
                        <a:spcAft>
                          <a:spcPts val="0"/>
                        </a:spcAft>
                      </a:pPr>
                      <a:r>
                        <a:rPr lang="nl-BE" sz="1100" b="0" dirty="0">
                          <a:effectLst/>
                          <a:latin typeface="+mj-lt"/>
                        </a:rPr>
                        <a:t>Voorbeelden na betonherstel : </a:t>
                      </a:r>
                    </a:p>
                    <a:p>
                      <a:pPr marL="342900" lvl="0" indent="-342900">
                        <a:spcAft>
                          <a:spcPts val="0"/>
                        </a:spcAft>
                        <a:buFont typeface="Arial Narrow" panose="020B0606020202030204" pitchFamily="34" charset="0"/>
                        <a:buChar char="-"/>
                      </a:pPr>
                      <a:r>
                        <a:rPr lang="nl-BE" sz="1100" b="0" dirty="0">
                          <a:effectLst/>
                          <a:latin typeface="+mj-lt"/>
                        </a:rPr>
                        <a:t>Stabiliteitsbedreigende doorbuigingen/vervormingen van dragende elementen</a:t>
                      </a:r>
                    </a:p>
                    <a:p>
                      <a:pPr marL="342900" lvl="0" indent="-342900">
                        <a:spcAft>
                          <a:spcPts val="0"/>
                        </a:spcAft>
                        <a:buFont typeface="Arial Narrow" panose="020B0606020202030204" pitchFamily="34" charset="0"/>
                        <a:buChar char="-"/>
                      </a:pPr>
                      <a:r>
                        <a:rPr lang="nl-BE" sz="1100" b="0" dirty="0">
                          <a:effectLst/>
                          <a:latin typeface="+mj-lt"/>
                        </a:rPr>
                        <a:t>Afvallen gevelbekleding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1/ gebrek (onvolkomenheid, abnormaliteit, tekortkoming, zowel intrinsieke als functionele gebreken) </a:t>
                      </a:r>
                    </a:p>
                    <a:p>
                      <a:pPr>
                        <a:spcAft>
                          <a:spcPts val="0"/>
                        </a:spcAft>
                      </a:pPr>
                      <a:r>
                        <a:rPr lang="nl-BE" sz="1100" b="0" dirty="0">
                          <a:effectLst/>
                          <a:latin typeface="+mj-lt"/>
                        </a:rPr>
                        <a:t>2/ </a:t>
                      </a:r>
                      <a:r>
                        <a:rPr lang="nl-BE" sz="1100" b="1" u="sng" dirty="0">
                          <a:effectLst/>
                          <a:latin typeface="+mj-lt"/>
                        </a:rPr>
                        <a:t>verborgen</a:t>
                      </a:r>
                      <a:r>
                        <a:rPr lang="nl-BE" sz="1100" b="0" dirty="0">
                          <a:effectLst/>
                          <a:latin typeface="+mj-lt"/>
                        </a:rPr>
                        <a:t> en niet gekend op moment van de aanvaarding van de werken (zichtbare en gekende gebreken zijn gedekt door de aanvaarding) </a:t>
                      </a:r>
                    </a:p>
                    <a:p>
                      <a:pPr>
                        <a:spcAft>
                          <a:spcPts val="0"/>
                        </a:spcAft>
                      </a:pPr>
                      <a:r>
                        <a:rPr lang="nl-BE" sz="1100" b="0" dirty="0">
                          <a:effectLst/>
                          <a:latin typeface="+mj-lt"/>
                        </a:rPr>
                        <a:t>3/ </a:t>
                      </a:r>
                      <a:r>
                        <a:rPr lang="nl-BE" sz="1100" b="1" u="sng" dirty="0">
                          <a:effectLst/>
                          <a:latin typeface="+mj-lt"/>
                        </a:rPr>
                        <a:t>ernstig</a:t>
                      </a:r>
                      <a:r>
                        <a:rPr lang="nl-BE" sz="1100" b="0" dirty="0">
                          <a:effectLst/>
                          <a:latin typeface="+mj-lt"/>
                        </a:rPr>
                        <a:t> gebrek, dat de opdrachtgever niet zou aanvaard hebben indien gekend </a:t>
                      </a:r>
                    </a:p>
                    <a:p>
                      <a:pPr>
                        <a:spcAft>
                          <a:spcPts val="0"/>
                        </a:spcAft>
                      </a:pPr>
                      <a:r>
                        <a:rPr lang="nl-BE" sz="1100" b="0" dirty="0">
                          <a:effectLst/>
                          <a:latin typeface="+mj-lt"/>
                        </a:rPr>
                        <a:t>4/ gebrek is te wijten aan </a:t>
                      </a:r>
                      <a:r>
                        <a:rPr lang="nl-BE" sz="1100" b="1" u="sng" dirty="0">
                          <a:effectLst/>
                          <a:latin typeface="+mj-lt"/>
                        </a:rPr>
                        <a:t>fout </a:t>
                      </a:r>
                    </a:p>
                    <a:p>
                      <a:pPr>
                        <a:spcAft>
                          <a:spcPts val="0"/>
                        </a:spcAft>
                      </a:pPr>
                      <a:r>
                        <a:rPr lang="nl-BE" sz="1100" b="0" dirty="0">
                          <a:effectLst/>
                          <a:latin typeface="+mj-lt"/>
                        </a:rPr>
                        <a:t> </a:t>
                      </a:r>
                      <a:endParaRPr lang="nl-BE" sz="1100" b="0" dirty="0" smtClean="0">
                        <a:effectLst/>
                        <a:latin typeface="+mj-lt"/>
                      </a:endParaRPr>
                    </a:p>
                    <a:p>
                      <a:pPr>
                        <a:spcAft>
                          <a:spcPts val="0"/>
                        </a:spcAft>
                      </a:pPr>
                      <a:endParaRPr lang="nl-BE" sz="1100" b="0" dirty="0">
                        <a:effectLst/>
                        <a:latin typeface="+mj-lt"/>
                      </a:endParaRPr>
                    </a:p>
                    <a:p>
                      <a:pPr>
                        <a:spcAft>
                          <a:spcPts val="0"/>
                        </a:spcAft>
                      </a:pPr>
                      <a:r>
                        <a:rPr lang="nl-BE" sz="1100" b="0" dirty="0">
                          <a:effectLst/>
                          <a:latin typeface="+mj-lt"/>
                        </a:rPr>
                        <a:t>Voorbeelden na betonherstel : </a:t>
                      </a:r>
                    </a:p>
                    <a:p>
                      <a:pPr marL="342900" lvl="0" indent="-342900">
                        <a:spcAft>
                          <a:spcPts val="0"/>
                        </a:spcAft>
                        <a:buFont typeface="Arial Narrow" panose="020B0606020202030204" pitchFamily="34" charset="0"/>
                        <a:buChar char="-"/>
                      </a:pPr>
                      <a:r>
                        <a:rPr lang="nl-BE" sz="1100" b="0" dirty="0">
                          <a:effectLst/>
                          <a:latin typeface="+mj-lt"/>
                        </a:rPr>
                        <a:t>kleur, ruwheid, afwerking, indien zichtbaar = gedekt door de oplevering</a:t>
                      </a:r>
                    </a:p>
                    <a:p>
                      <a:pPr marL="342900" lvl="0" indent="-342900">
                        <a:spcAft>
                          <a:spcPts val="0"/>
                        </a:spcAft>
                        <a:buFont typeface="Arial Narrow" panose="020B0606020202030204" pitchFamily="34" charset="0"/>
                        <a:buChar char="-"/>
                      </a:pPr>
                      <a:r>
                        <a:rPr lang="nl-BE" sz="1100" b="0" dirty="0">
                          <a:effectLst/>
                          <a:latin typeface="+mj-lt"/>
                        </a:rPr>
                        <a:t>barsten, scheuren, verkleuring, onthechting op beperkte plaats, corrosie, gebrekkige waterdichtheid, waterinfiltraties via voegen, … die geen stabiliteitsbedreiging uitmaken = lichte verborgen gebreken</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32303845"/>
                  </a:ext>
                </a:extLst>
              </a:tr>
              <a:tr h="1492446">
                <a:tc>
                  <a:txBody>
                    <a:bodyPr/>
                    <a:lstStyle/>
                    <a:p>
                      <a:pPr>
                        <a:spcAft>
                          <a:spcPts val="0"/>
                        </a:spcAft>
                      </a:pPr>
                      <a:r>
                        <a:rPr lang="nl-BE" sz="1100" b="0">
                          <a:effectLst/>
                          <a:latin typeface="+mj-lt"/>
                        </a:rPr>
                        <a:t>Termijn </a:t>
                      </a:r>
                      <a:endParaRPr lang="nl-BE" sz="1100" b="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1 termijn, nl. 10 jaar na de aanvaarding van het werk</a:t>
                      </a:r>
                    </a:p>
                    <a:p>
                      <a:pPr>
                        <a:spcAft>
                          <a:spcPts val="0"/>
                        </a:spcAft>
                      </a:pPr>
                      <a:r>
                        <a:rPr lang="nl-BE" sz="1100" b="0" dirty="0">
                          <a:effectLst/>
                          <a:latin typeface="+mj-lt"/>
                        </a:rPr>
                        <a:t>Binnen die termijn moet het gebrek vastgesteld zijn en moet de vordering ingesteld zijn </a:t>
                      </a:r>
                    </a:p>
                    <a:p>
                      <a:pPr>
                        <a:spcAft>
                          <a:spcPts val="0"/>
                        </a:spcAft>
                      </a:pPr>
                      <a:r>
                        <a:rPr lang="nl-BE" sz="1100" b="0" dirty="0">
                          <a:effectLst/>
                          <a:latin typeface="+mj-lt"/>
                        </a:rPr>
                        <a:t>Dit is een vervaltermijn (latere vordering is onontvankelijk)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2 termijnen, nl. waarborgtermijn en proceduretermijn</a:t>
                      </a:r>
                    </a:p>
                    <a:p>
                      <a:pPr>
                        <a:spcAft>
                          <a:spcPts val="0"/>
                        </a:spcAft>
                      </a:pPr>
                      <a:r>
                        <a:rPr lang="nl-BE" sz="1100" b="0" dirty="0">
                          <a:effectLst/>
                          <a:latin typeface="+mj-lt"/>
                        </a:rPr>
                        <a:t>Waarborgtermijn : </a:t>
                      </a:r>
                    </a:p>
                    <a:p>
                      <a:pPr marL="342900" lvl="0" indent="-342900">
                        <a:spcAft>
                          <a:spcPts val="0"/>
                        </a:spcAft>
                        <a:buFont typeface="Arial Narrow" panose="020B0606020202030204" pitchFamily="34" charset="0"/>
                        <a:buChar char="-"/>
                      </a:pPr>
                      <a:r>
                        <a:rPr lang="nl-BE" sz="1100" b="0" dirty="0">
                          <a:effectLst/>
                          <a:latin typeface="+mj-lt"/>
                        </a:rPr>
                        <a:t>Binnen die termijn moet het gebrek vastgesteld zijn</a:t>
                      </a:r>
                    </a:p>
                    <a:p>
                      <a:pPr marL="342900" lvl="0" indent="-342900">
                        <a:spcAft>
                          <a:spcPts val="0"/>
                        </a:spcAft>
                        <a:buFont typeface="Arial Narrow" panose="020B0606020202030204" pitchFamily="34" charset="0"/>
                        <a:buChar char="-"/>
                      </a:pPr>
                      <a:r>
                        <a:rPr lang="nl-BE" sz="1100" b="0" dirty="0">
                          <a:effectLst/>
                          <a:latin typeface="+mj-lt"/>
                        </a:rPr>
                        <a:t>Regel : 10 jaar vanaf aanvaarding werken (art. 2262bis §1 oud BW)</a:t>
                      </a:r>
                    </a:p>
                    <a:p>
                      <a:pPr marL="342900" lvl="0" indent="-342900">
                        <a:spcAft>
                          <a:spcPts val="0"/>
                        </a:spcAft>
                        <a:buFont typeface="Arial Narrow" panose="020B0606020202030204" pitchFamily="34" charset="0"/>
                        <a:buChar char="-"/>
                      </a:pPr>
                      <a:r>
                        <a:rPr lang="nl-BE" sz="1100" b="0" dirty="0">
                          <a:effectLst/>
                          <a:latin typeface="+mj-lt"/>
                        </a:rPr>
                        <a:t>Contractuele modulering is mogelijk: vb. 2 jaar na aanvaarding werken</a:t>
                      </a:r>
                    </a:p>
                    <a:p>
                      <a:pPr>
                        <a:spcAft>
                          <a:spcPts val="0"/>
                        </a:spcAft>
                      </a:pPr>
                      <a:r>
                        <a:rPr lang="nl-BE" sz="1100" b="0" dirty="0">
                          <a:effectLst/>
                          <a:latin typeface="+mj-lt"/>
                        </a:rPr>
                        <a:t>Proceduretermijn : </a:t>
                      </a:r>
                    </a:p>
                    <a:p>
                      <a:pPr marL="342900" lvl="0" indent="-342900">
                        <a:spcAft>
                          <a:spcPts val="0"/>
                        </a:spcAft>
                        <a:buFont typeface="Arial Narrow" panose="020B0606020202030204" pitchFamily="34" charset="0"/>
                        <a:buChar char="-"/>
                      </a:pPr>
                      <a:r>
                        <a:rPr lang="nl-BE" sz="1100" b="0" dirty="0">
                          <a:effectLst/>
                          <a:latin typeface="+mj-lt"/>
                        </a:rPr>
                        <a:t>Binnen die termijn moet de vordering ingesteld zijn</a:t>
                      </a:r>
                    </a:p>
                    <a:p>
                      <a:pPr marL="342900" lvl="0" indent="-342900">
                        <a:spcAft>
                          <a:spcPts val="0"/>
                        </a:spcAft>
                        <a:buFont typeface="Arial Narrow" panose="020B0606020202030204" pitchFamily="34" charset="0"/>
                        <a:buChar char="-"/>
                      </a:pPr>
                      <a:r>
                        <a:rPr lang="nl-BE" sz="1100" b="0" dirty="0">
                          <a:effectLst/>
                          <a:latin typeface="+mj-lt"/>
                        </a:rPr>
                        <a:t>Dit is een redelijke termijn na de ontdekking van het gebrek</a:t>
                      </a:r>
                    </a:p>
                    <a:p>
                      <a:pPr marL="342900" lvl="0" indent="-342900">
                        <a:spcAft>
                          <a:spcPts val="0"/>
                        </a:spcAft>
                        <a:buFont typeface="Arial Narrow" panose="020B0606020202030204" pitchFamily="34" charset="0"/>
                        <a:buChar char="-"/>
                      </a:pPr>
                      <a:r>
                        <a:rPr lang="nl-BE" sz="1100" b="0" dirty="0">
                          <a:effectLst/>
                          <a:latin typeface="+mj-lt"/>
                        </a:rPr>
                        <a:t>Contractuele modulering is mogelijk: vb. 1 jaar na vaststelling gebrek</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60362648"/>
                  </a:ext>
                </a:extLst>
              </a:tr>
            </a:tbl>
          </a:graphicData>
        </a:graphic>
      </p:graphicFrame>
    </p:spTree>
    <p:extLst>
      <p:ext uri="{BB962C8B-B14F-4D97-AF65-F5344CB8AC3E}">
        <p14:creationId xmlns:p14="http://schemas.microsoft.com/office/powerpoint/2010/main" val="470948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727874917"/>
              </p:ext>
            </p:extLst>
          </p:nvPr>
        </p:nvGraphicFramePr>
        <p:xfrm>
          <a:off x="838200" y="1146048"/>
          <a:ext cx="10515600" cy="4497496"/>
        </p:xfrm>
        <a:graphic>
          <a:graphicData uri="http://schemas.openxmlformats.org/drawingml/2006/table">
            <a:tbl>
              <a:tblPr firstRow="1" firstCol="1" bandRow="1">
                <a:tableStyleId>{C083E6E3-FA7D-4D7B-A595-EF9225AFEA82}</a:tableStyleId>
              </a:tblPr>
              <a:tblGrid>
                <a:gridCol w="994776">
                  <a:extLst>
                    <a:ext uri="{9D8B030D-6E8A-4147-A177-3AD203B41FA5}">
                      <a16:colId xmlns:a16="http://schemas.microsoft.com/office/drawing/2014/main" val="270953806"/>
                    </a:ext>
                  </a:extLst>
                </a:gridCol>
                <a:gridCol w="4563770">
                  <a:extLst>
                    <a:ext uri="{9D8B030D-6E8A-4147-A177-3AD203B41FA5}">
                      <a16:colId xmlns:a16="http://schemas.microsoft.com/office/drawing/2014/main" val="1214779369"/>
                    </a:ext>
                  </a:extLst>
                </a:gridCol>
                <a:gridCol w="4957054">
                  <a:extLst>
                    <a:ext uri="{9D8B030D-6E8A-4147-A177-3AD203B41FA5}">
                      <a16:colId xmlns:a16="http://schemas.microsoft.com/office/drawing/2014/main" val="3037976136"/>
                    </a:ext>
                  </a:extLst>
                </a:gridCol>
              </a:tblGrid>
              <a:tr h="362533">
                <a:tc>
                  <a:txBody>
                    <a:bodyPr/>
                    <a:lstStyle/>
                    <a:p>
                      <a:pPr>
                        <a:spcAft>
                          <a:spcPts val="0"/>
                        </a:spcAft>
                      </a:pPr>
                      <a:r>
                        <a:rPr lang="nl-BE" sz="1100" b="0" dirty="0">
                          <a:effectLst/>
                          <a:latin typeface="+mj-lt"/>
                        </a:rPr>
                        <a:t>Nieuw BW</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nl-BE" sz="1100" b="0" dirty="0">
                          <a:effectLst/>
                          <a:latin typeface="+mj-lt"/>
                        </a:rPr>
                        <a:t>Voorstel-tekst Boek 7 BW. </a:t>
                      </a:r>
                      <a:r>
                        <a:rPr lang="nl-BE" sz="1100" b="1" u="sng" dirty="0">
                          <a:effectLst/>
                          <a:latin typeface="+mj-lt"/>
                        </a:rPr>
                        <a:t>Geen definitieve tekst !  </a:t>
                      </a:r>
                      <a:r>
                        <a:rPr lang="nl-BE" sz="1100" b="0" dirty="0">
                          <a:effectLst/>
                          <a:latin typeface="+mj-lt"/>
                        </a:rPr>
                        <a:t>Geen grote wijzigingen, behalve … </a:t>
                      </a:r>
                    </a:p>
                    <a:p>
                      <a:pPr>
                        <a:lnSpc>
                          <a:spcPct val="107000"/>
                        </a:lnSpc>
                        <a:spcAft>
                          <a:spcPts val="0"/>
                        </a:spcAft>
                      </a:pPr>
                      <a:r>
                        <a:rPr lang="nl-BE" sz="1100" b="0" dirty="0">
                          <a:effectLst/>
                          <a:latin typeface="+mj-lt"/>
                        </a:rPr>
                        <a: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nl-BE"/>
                    </a:p>
                  </a:txBody>
                  <a:tcPr/>
                </a:tc>
                <a:extLst>
                  <a:ext uri="{0D108BD9-81ED-4DB2-BD59-A6C34878D82A}">
                    <a16:rowId xmlns:a16="http://schemas.microsoft.com/office/drawing/2014/main" val="2458687159"/>
                  </a:ext>
                </a:extLst>
              </a:tr>
              <a:tr h="346507">
                <a:tc>
                  <a:txBody>
                    <a:bodyPr/>
                    <a:lstStyle/>
                    <a:p>
                      <a:pPr>
                        <a:spcAft>
                          <a:spcPts val="0"/>
                        </a:spcAft>
                      </a:pPr>
                      <a:r>
                        <a:rPr lang="nl-BE" sz="1100" b="0" dirty="0">
                          <a:effectLst/>
                          <a:latin typeface="+mj-lt"/>
                        </a:rPr>
                        <a: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TIENJARIGE </a:t>
                      </a:r>
                      <a:r>
                        <a:rPr lang="nl-BE" sz="1100" b="0" dirty="0" smtClean="0">
                          <a:effectLst/>
                          <a:latin typeface="+mj-lt"/>
                        </a:rPr>
                        <a:t>AANSPRAKELIJKHEID</a:t>
                      </a:r>
                      <a:endParaRPr lang="nl-BE" sz="1100" b="0" dirty="0">
                        <a:effectLst/>
                        <a:latin typeface="+mj-lt"/>
                      </a:endParaRPr>
                    </a:p>
                    <a:p>
                      <a:pPr>
                        <a:spcAft>
                          <a:spcPts val="0"/>
                        </a:spcAft>
                      </a:pPr>
                      <a:r>
                        <a:rPr lang="nl-BE" sz="1100" b="0" dirty="0">
                          <a:effectLst/>
                          <a:latin typeface="+mj-lt"/>
                        </a:rPr>
                        <a: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nl-BE" sz="1100" dirty="0">
                          <a:effectLst/>
                          <a:latin typeface="+mj-lt"/>
                        </a:rPr>
                        <a:t>AANSPRAKELIJKHEID VOOR LICHTE VERBORGEN </a:t>
                      </a:r>
                      <a:r>
                        <a:rPr lang="nl-BE" sz="1100" dirty="0" smtClean="0">
                          <a:effectLst/>
                          <a:latin typeface="+mj-lt"/>
                        </a:rPr>
                        <a:t>GEBREKEN</a:t>
                      </a:r>
                      <a:endParaRPr lang="nl-BE" sz="11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67155745"/>
                  </a:ext>
                </a:extLst>
              </a:tr>
              <a:tr h="177152">
                <a:tc>
                  <a:txBody>
                    <a:bodyPr/>
                    <a:lstStyle/>
                    <a:p>
                      <a:pPr>
                        <a:spcAft>
                          <a:spcPts val="0"/>
                        </a:spcAft>
                      </a:pPr>
                      <a:r>
                        <a:rPr lang="nl-BE" sz="1100" b="0">
                          <a:effectLst/>
                          <a:latin typeface="+mj-lt"/>
                        </a:rPr>
                        <a:t>Benaming  </a:t>
                      </a:r>
                      <a:endParaRPr lang="nl-BE" sz="1100" b="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nl-BE" sz="1100" b="1" u="sng" dirty="0">
                          <a:effectLst/>
                          <a:latin typeface="+mj-lt"/>
                        </a:rPr>
                        <a:t>Stabiliteitsbedreigende conformiteitsgebreken </a:t>
                      </a:r>
                      <a:endParaRPr lang="nl-BE" sz="1100" b="1" u="sng"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nl-BE" sz="1100" b="1" u="sng" dirty="0">
                          <a:effectLst/>
                          <a:latin typeface="+mj-lt"/>
                        </a:rPr>
                        <a:t>Conformiteitsgebreken</a:t>
                      </a:r>
                      <a:endParaRPr lang="nl-BE" sz="1100" b="1" u="sng"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07892866"/>
                  </a:ext>
                </a:extLst>
              </a:tr>
              <a:tr h="1474820">
                <a:tc>
                  <a:txBody>
                    <a:bodyPr/>
                    <a:lstStyle/>
                    <a:p>
                      <a:pPr>
                        <a:spcAft>
                          <a:spcPts val="0"/>
                        </a:spcAft>
                      </a:pPr>
                      <a:r>
                        <a:rPr lang="nl-BE" sz="1100" b="0">
                          <a:effectLst/>
                          <a:latin typeface="+mj-lt"/>
                        </a:rPr>
                        <a:t>Voorwaarden</a:t>
                      </a:r>
                      <a:endParaRPr lang="nl-BE" sz="1100" b="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1/ Gebreken die de stevigheid of stabiliteit van het onroerend bouwwerk of van een van zijn hoofdbestanddelen (muren, dak, terrassen, etc.) aantasten of minstens op termijn in gevaar brengen. Een daadwerkelijke instorting van het onroerend bouwwerk of een gevaar op onmiddellijke instorting binnen de periode van tien jaar bedoeld is niet vereist: een reëel risico op aantasting van de stabiliteit van het onroerend bouwwerk op kortere of langere termijn is voldoende.</a:t>
                      </a:r>
                    </a:p>
                    <a:p>
                      <a:pPr>
                        <a:spcAft>
                          <a:spcPts val="0"/>
                        </a:spcAft>
                      </a:pPr>
                      <a:r>
                        <a:rPr lang="nl-BE" sz="1100" b="0" dirty="0">
                          <a:effectLst/>
                          <a:latin typeface="+mj-lt"/>
                        </a:rPr>
                        <a:t>2/ Gebrek te wijten aan fout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nl-BE" sz="1100" dirty="0">
                          <a:effectLst/>
                          <a:latin typeface="+mj-lt"/>
                        </a:rPr>
                        <a:t>1/ De opdrachtnemer voert een conforme opdracht uit. </a:t>
                      </a:r>
                    </a:p>
                    <a:p>
                      <a:pPr>
                        <a:lnSpc>
                          <a:spcPct val="107000"/>
                        </a:lnSpc>
                        <a:spcAft>
                          <a:spcPts val="0"/>
                        </a:spcAft>
                      </a:pPr>
                      <a:r>
                        <a:rPr lang="nl-BE" sz="1100" dirty="0">
                          <a:effectLst/>
                          <a:latin typeface="+mj-lt"/>
                        </a:rPr>
                        <a:t>De opdracht is conform wanneer hij beantwoordt:</a:t>
                      </a:r>
                    </a:p>
                    <a:p>
                      <a:pPr>
                        <a:lnSpc>
                          <a:spcPct val="107000"/>
                        </a:lnSpc>
                        <a:spcAft>
                          <a:spcPts val="0"/>
                        </a:spcAft>
                      </a:pPr>
                      <a:r>
                        <a:rPr lang="nl-BE" sz="1100" dirty="0">
                          <a:effectLst/>
                          <a:latin typeface="+mj-lt"/>
                        </a:rPr>
                        <a:t>1° aan </a:t>
                      </a:r>
                      <a:r>
                        <a:rPr lang="nl-BE" sz="1100" b="1" u="sng" dirty="0">
                          <a:effectLst/>
                          <a:latin typeface="+mj-lt"/>
                        </a:rPr>
                        <a:t>wat het contract bepaalt</a:t>
                      </a:r>
                      <a:r>
                        <a:rPr lang="nl-BE" sz="1100" dirty="0">
                          <a:effectLst/>
                          <a:latin typeface="+mj-lt"/>
                        </a:rPr>
                        <a:t>; en</a:t>
                      </a:r>
                    </a:p>
                    <a:p>
                      <a:pPr>
                        <a:lnSpc>
                          <a:spcPct val="107000"/>
                        </a:lnSpc>
                        <a:spcAft>
                          <a:spcPts val="0"/>
                        </a:spcAft>
                      </a:pPr>
                      <a:r>
                        <a:rPr lang="nl-BE" sz="1100" dirty="0">
                          <a:effectLst/>
                          <a:latin typeface="+mj-lt"/>
                        </a:rPr>
                        <a:t>2° aan </a:t>
                      </a:r>
                      <a:r>
                        <a:rPr lang="nl-BE" sz="1100" b="1" u="sng" dirty="0">
                          <a:effectLst/>
                          <a:latin typeface="+mj-lt"/>
                        </a:rPr>
                        <a:t>wat de opdrachtnemer redelijkerwijze kan verwachten</a:t>
                      </a:r>
                      <a:r>
                        <a:rPr lang="nl-BE" sz="1100" dirty="0">
                          <a:effectLst/>
                          <a:latin typeface="+mj-lt"/>
                        </a:rPr>
                        <a:t>. De redelijke verwachtingen van de opdrachtnemer worden bepaald door de wet, de gebruiken, de goede trouw, de aard van de dienst, de hoedanigheid van de</a:t>
                      </a:r>
                    </a:p>
                    <a:p>
                      <a:pPr>
                        <a:lnSpc>
                          <a:spcPct val="107000"/>
                        </a:lnSpc>
                        <a:spcAft>
                          <a:spcPts val="0"/>
                        </a:spcAft>
                      </a:pPr>
                      <a:r>
                        <a:rPr lang="nl-BE" sz="1100" dirty="0">
                          <a:effectLst/>
                          <a:latin typeface="+mj-lt"/>
                        </a:rPr>
                        <a:t>opdrachtnemer en het geheel van de omstandigheden.</a:t>
                      </a:r>
                    </a:p>
                    <a:p>
                      <a:pPr>
                        <a:lnSpc>
                          <a:spcPct val="107000"/>
                        </a:lnSpc>
                        <a:spcAft>
                          <a:spcPts val="0"/>
                        </a:spcAft>
                      </a:pPr>
                      <a:r>
                        <a:rPr lang="nl-BE" sz="1100" dirty="0">
                          <a:effectLst/>
                          <a:latin typeface="+mj-lt"/>
                        </a:rPr>
                        <a:t>2/ Gebrek te wijten aan fout </a:t>
                      </a:r>
                      <a:endParaRPr lang="nl-BE" sz="11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81064432"/>
                  </a:ext>
                </a:extLst>
              </a:tr>
              <a:tr h="519760">
                <a:tc>
                  <a:txBody>
                    <a:bodyPr/>
                    <a:lstStyle/>
                    <a:p>
                      <a:pPr>
                        <a:spcAft>
                          <a:spcPts val="0"/>
                        </a:spcAft>
                      </a:pPr>
                      <a:r>
                        <a:rPr lang="nl-BE" sz="1100" b="0">
                          <a:effectLst/>
                          <a:latin typeface="+mj-lt"/>
                        </a:rPr>
                        <a:t>Aard </a:t>
                      </a:r>
                      <a:endParaRPr lang="nl-BE" sz="1100" b="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Dit is een </a:t>
                      </a:r>
                      <a:r>
                        <a:rPr lang="nl-BE" sz="1100" b="1" u="sng" dirty="0">
                          <a:effectLst/>
                          <a:latin typeface="+mj-lt"/>
                        </a:rPr>
                        <a:t>minimumregeling</a:t>
                      </a:r>
                      <a:r>
                        <a:rPr lang="nl-BE" sz="1100" b="0" dirty="0">
                          <a:effectLst/>
                          <a:latin typeface="+mj-lt"/>
                        </a:rPr>
                        <a:t>, die </a:t>
                      </a:r>
                      <a:r>
                        <a:rPr lang="nl-BE" sz="1100" b="1" u="sng" dirty="0">
                          <a:effectLst/>
                          <a:latin typeface="+mj-lt"/>
                        </a:rPr>
                        <a:t>van openbare orde </a:t>
                      </a:r>
                    </a:p>
                    <a:p>
                      <a:pPr>
                        <a:spcAft>
                          <a:spcPts val="0"/>
                        </a:spcAft>
                      </a:pPr>
                      <a:r>
                        <a:rPr lang="nl-BE" sz="1100" b="0" dirty="0">
                          <a:effectLst/>
                          <a:latin typeface="+mj-lt"/>
                        </a:rPr>
                        <a:t>Bedingen die de tienjarige aansprakelijkheid uitsluiten of beperken zijn nietig.</a:t>
                      </a:r>
                    </a:p>
                    <a:p>
                      <a:pPr>
                        <a:spcAft>
                          <a:spcPts val="0"/>
                        </a:spcAft>
                      </a:pPr>
                      <a:r>
                        <a:rPr lang="nl-BE" sz="1100" b="0" dirty="0">
                          <a:effectLst/>
                          <a:latin typeface="+mj-lt"/>
                        </a:rPr>
                        <a:t>Verzwaren of uitbreiden van de tienjarige aansprakelijkheid is wel mogelijk.</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nl-BE" sz="1100" dirty="0">
                          <a:effectLst/>
                          <a:latin typeface="+mj-lt"/>
                        </a:rPr>
                        <a:t>Van </a:t>
                      </a:r>
                      <a:r>
                        <a:rPr lang="nl-BE" sz="1100" b="1" u="sng" dirty="0">
                          <a:effectLst/>
                          <a:latin typeface="+mj-lt"/>
                        </a:rPr>
                        <a:t>aanvullend recht </a:t>
                      </a:r>
                    </a:p>
                    <a:p>
                      <a:pPr>
                        <a:lnSpc>
                          <a:spcPct val="107000"/>
                        </a:lnSpc>
                        <a:spcAft>
                          <a:spcPts val="0"/>
                        </a:spcAft>
                      </a:pPr>
                      <a:r>
                        <a:rPr lang="nl-BE" sz="1100" dirty="0">
                          <a:effectLst/>
                          <a:latin typeface="+mj-lt"/>
                        </a:rPr>
                        <a:t>Contractuele modulering is mogelijk </a:t>
                      </a:r>
                      <a:endParaRPr lang="nl-BE" sz="11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47600417"/>
                  </a:ext>
                </a:extLst>
              </a:tr>
              <a:tr h="1474820">
                <a:tc>
                  <a:txBody>
                    <a:bodyPr/>
                    <a:lstStyle/>
                    <a:p>
                      <a:pPr>
                        <a:spcAft>
                          <a:spcPts val="0"/>
                        </a:spcAft>
                      </a:pPr>
                      <a:r>
                        <a:rPr lang="nl-BE" sz="1100" b="0" dirty="0">
                          <a:effectLst/>
                          <a:latin typeface="+mj-lt"/>
                        </a:rPr>
                        <a:t>Termijn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Aft>
                          <a:spcPts val="0"/>
                        </a:spcAft>
                      </a:pPr>
                      <a:r>
                        <a:rPr lang="nl-BE" sz="1100" b="0" dirty="0">
                          <a:effectLst/>
                          <a:latin typeface="+mj-lt"/>
                        </a:rPr>
                        <a:t>1 termijn: </a:t>
                      </a:r>
                      <a:r>
                        <a:rPr lang="nl-BE" sz="1100" b="1" u="sng" dirty="0">
                          <a:effectLst/>
                          <a:latin typeface="+mj-lt"/>
                        </a:rPr>
                        <a:t>10 jaar </a:t>
                      </a:r>
                      <a:r>
                        <a:rPr lang="nl-BE" sz="1100" b="0" dirty="0">
                          <a:effectLst/>
                          <a:latin typeface="+mj-lt"/>
                        </a:rPr>
                        <a:t>vanaf de aanvaarding van de werken. </a:t>
                      </a:r>
                    </a:p>
                    <a:p>
                      <a:pPr>
                        <a:spcAft>
                          <a:spcPts val="0"/>
                        </a:spcAft>
                      </a:pPr>
                      <a:r>
                        <a:rPr lang="nl-BE" sz="1100" b="0" dirty="0">
                          <a:effectLst/>
                          <a:latin typeface="+mj-lt"/>
                        </a:rPr>
                        <a:t>Dit is de conformiteits- en de verjaringstermijn. Er is geen kennisgevingstermijn.  Het volstaat dat de opdrachtgever de rechtsvordering ten gronde instelt binnen die tienjarige termijn </a:t>
                      </a:r>
                    </a:p>
                    <a:p>
                      <a:pPr>
                        <a:spcAft>
                          <a:spcPts val="0"/>
                        </a:spcAft>
                      </a:pPr>
                      <a:r>
                        <a:rPr lang="nl-BE" sz="1100" b="0" dirty="0">
                          <a:effectLst/>
                          <a:latin typeface="+mj-lt"/>
                        </a:rPr>
                        <a: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nl-BE" sz="1100" dirty="0">
                          <a:effectLst/>
                          <a:latin typeface="+mj-lt"/>
                        </a:rPr>
                        <a:t>3 termijnen : conformiteitstermijn, kennisgevingstermijn en verjaringstermijn</a:t>
                      </a:r>
                    </a:p>
                    <a:p>
                      <a:pPr marL="342900" lvl="0" indent="-342900">
                        <a:lnSpc>
                          <a:spcPct val="107000"/>
                        </a:lnSpc>
                        <a:spcAft>
                          <a:spcPts val="0"/>
                        </a:spcAft>
                        <a:buFont typeface="Wingdings" panose="05000000000000000000" pitchFamily="2" charset="2"/>
                        <a:buChar char=""/>
                        <a:tabLst>
                          <a:tab pos="90805" algn="l"/>
                        </a:tabLst>
                      </a:pPr>
                      <a:r>
                        <a:rPr lang="nl-BE" sz="1100" b="1" i="0" u="sng" dirty="0">
                          <a:effectLst/>
                          <a:latin typeface="+mj-lt"/>
                        </a:rPr>
                        <a:t>Conformiteitstermijn: 10 jaar</a:t>
                      </a:r>
                      <a:r>
                        <a:rPr lang="nl-BE" sz="1100" u="sng" dirty="0">
                          <a:effectLst/>
                          <a:latin typeface="+mj-lt"/>
                        </a:rPr>
                        <a:t> </a:t>
                      </a:r>
                      <a:r>
                        <a:rPr lang="nl-BE" sz="1100" dirty="0">
                          <a:effectLst/>
                          <a:latin typeface="+mj-lt"/>
                        </a:rPr>
                        <a:t>vanaf de aanvaarding van de werken</a:t>
                      </a:r>
                    </a:p>
                    <a:p>
                      <a:pPr marL="342900" lvl="0" indent="-342900">
                        <a:lnSpc>
                          <a:spcPct val="107000"/>
                        </a:lnSpc>
                        <a:spcAft>
                          <a:spcPts val="0"/>
                        </a:spcAft>
                        <a:buFont typeface="Wingdings" panose="05000000000000000000" pitchFamily="2" charset="2"/>
                        <a:buChar char=""/>
                        <a:tabLst>
                          <a:tab pos="90805" algn="l"/>
                        </a:tabLst>
                      </a:pPr>
                      <a:r>
                        <a:rPr lang="nl-BE" sz="1100" b="1" u="sng" dirty="0">
                          <a:effectLst/>
                          <a:latin typeface="+mj-lt"/>
                        </a:rPr>
                        <a:t>Kennisgevingstermijn: redelijke termijn </a:t>
                      </a:r>
                      <a:r>
                        <a:rPr lang="nl-BE" sz="1100" dirty="0">
                          <a:effectLst/>
                          <a:latin typeface="+mj-lt"/>
                        </a:rPr>
                        <a:t>vanaf de ontdekking van het gebrek</a:t>
                      </a:r>
                    </a:p>
                    <a:p>
                      <a:pPr marL="342900" lvl="0" indent="-342900">
                        <a:lnSpc>
                          <a:spcPct val="107000"/>
                        </a:lnSpc>
                        <a:spcAft>
                          <a:spcPts val="0"/>
                        </a:spcAft>
                        <a:buFont typeface="Wingdings" panose="05000000000000000000" pitchFamily="2" charset="2"/>
                        <a:buChar char=""/>
                        <a:tabLst>
                          <a:tab pos="90805" algn="l"/>
                        </a:tabLst>
                      </a:pPr>
                      <a:r>
                        <a:rPr lang="nl-BE" sz="1100" b="1" u="sng" dirty="0">
                          <a:effectLst/>
                          <a:latin typeface="+mj-lt"/>
                        </a:rPr>
                        <a:t>Verjaringstermijn: 2 jaar </a:t>
                      </a:r>
                      <a:r>
                        <a:rPr lang="nl-BE" sz="1100" dirty="0">
                          <a:effectLst/>
                          <a:latin typeface="+mj-lt"/>
                        </a:rPr>
                        <a:t>vanaf de kennisgeving van het gebrek; deze termijn wordt geschorst gedurende de onderhandelingen tussen partijen of het gerechtelijk of tegensprekelijk buitengerechtelijk deskundigenonderzoek.</a:t>
                      </a:r>
                    </a:p>
                    <a:p>
                      <a:pPr>
                        <a:lnSpc>
                          <a:spcPct val="107000"/>
                        </a:lnSpc>
                        <a:spcAft>
                          <a:spcPts val="0"/>
                        </a:spcAft>
                        <a:tabLst>
                          <a:tab pos="90805" algn="l"/>
                        </a:tabLst>
                      </a:pPr>
                      <a:r>
                        <a:rPr lang="nl-BE" sz="1100" dirty="0" smtClean="0">
                          <a:effectLst/>
                          <a:latin typeface="+mj-lt"/>
                        </a:rPr>
                        <a:t>[ Bedenking</a:t>
                      </a:r>
                      <a:r>
                        <a:rPr lang="nl-BE" sz="1100" dirty="0">
                          <a:effectLst/>
                          <a:latin typeface="+mj-lt"/>
                        </a:rPr>
                        <a:t>: aanspraak tot 12 jaar na aanvaarding van de werken, voor gebrek dat op het einde van de tienjarige conformiteitstermijn wordt ontdekt en ter kennis wordt gebracht?? </a:t>
                      </a:r>
                      <a:r>
                        <a:rPr lang="nl-BE" sz="1100" dirty="0" smtClean="0">
                          <a:effectLst/>
                          <a:latin typeface="+mj-lt"/>
                        </a:rPr>
                        <a:t>]</a:t>
                      </a:r>
                      <a:endParaRPr lang="nl-BE" sz="11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27388747"/>
                  </a:ext>
                </a:extLst>
              </a:tr>
            </a:tbl>
          </a:graphicData>
        </a:graphic>
      </p:graphicFrame>
      <p:sp>
        <p:nvSpPr>
          <p:cNvPr id="4" name="Titel 1"/>
          <p:cNvSpPr>
            <a:spLocks noGrp="1"/>
          </p:cNvSpPr>
          <p:nvPr>
            <p:ph type="title"/>
          </p:nvPr>
        </p:nvSpPr>
        <p:spPr>
          <a:xfrm>
            <a:off x="838200" y="365125"/>
            <a:ext cx="10515600" cy="555371"/>
          </a:xfrm>
        </p:spPr>
        <p:txBody>
          <a:bodyPr>
            <a:noAutofit/>
          </a:bodyPr>
          <a:lstStyle/>
          <a:p>
            <a:r>
              <a:rPr lang="nl-BE" sz="2400" dirty="0"/>
              <a:t>TIENJARIGE AANSPRAKELIJKHEID – </a:t>
            </a:r>
            <a:r>
              <a:rPr lang="nl-BE" sz="2400" dirty="0" smtClean="0"/>
              <a:t>Toekomstig recht ?</a:t>
            </a:r>
            <a:endParaRPr lang="nl-BE" sz="2400" dirty="0"/>
          </a:p>
        </p:txBody>
      </p:sp>
    </p:spTree>
    <p:extLst>
      <p:ext uri="{BB962C8B-B14F-4D97-AF65-F5344CB8AC3E}">
        <p14:creationId xmlns:p14="http://schemas.microsoft.com/office/powerpoint/2010/main" val="2213767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dirty="0" smtClean="0"/>
              <a:t>VERZEKERING TIENJARIGE AANSPRAKELIJKHEID</a:t>
            </a:r>
            <a:endParaRPr lang="nl-BE" sz="3600" dirty="0"/>
          </a:p>
        </p:txBody>
      </p:sp>
      <p:sp>
        <p:nvSpPr>
          <p:cNvPr id="3" name="Tijdelijke aanduiding voor inhoud 2"/>
          <p:cNvSpPr>
            <a:spLocks noGrp="1"/>
          </p:cNvSpPr>
          <p:nvPr>
            <p:ph idx="1"/>
          </p:nvPr>
        </p:nvSpPr>
        <p:spPr/>
        <p:txBody>
          <a:bodyPr>
            <a:normAutofit/>
          </a:bodyPr>
          <a:lstStyle/>
          <a:p>
            <a:r>
              <a:rPr lang="nl-BE" dirty="0" smtClean="0"/>
              <a:t>Wanneer </a:t>
            </a:r>
            <a:r>
              <a:rPr lang="nl-BE" dirty="0"/>
              <a:t>verplicht ? </a:t>
            </a:r>
            <a:endParaRPr lang="nl-BE" dirty="0" smtClean="0"/>
          </a:p>
          <a:p>
            <a:r>
              <a:rPr lang="nl-BE" dirty="0" smtClean="0"/>
              <a:t>Verplicht </a:t>
            </a:r>
            <a:r>
              <a:rPr lang="nl-BE" dirty="0"/>
              <a:t>bij betonherstellingen ? </a:t>
            </a:r>
          </a:p>
          <a:p>
            <a:r>
              <a:rPr lang="nl-BE" dirty="0"/>
              <a:t>Verschillen t.o.v. andere verplichte verzekering voor bouwprofessionals </a:t>
            </a:r>
          </a:p>
          <a:p>
            <a:r>
              <a:rPr lang="nl-BE" dirty="0"/>
              <a:t>Verschillen t.o.v. garantieverzekering </a:t>
            </a:r>
          </a:p>
          <a:p>
            <a:endParaRPr lang="nl-BE" dirty="0"/>
          </a:p>
        </p:txBody>
      </p:sp>
    </p:spTree>
    <p:extLst>
      <p:ext uri="{BB962C8B-B14F-4D97-AF65-F5344CB8AC3E}">
        <p14:creationId xmlns:p14="http://schemas.microsoft.com/office/powerpoint/2010/main" val="1041416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89483"/>
          </a:xfrm>
        </p:spPr>
        <p:txBody>
          <a:bodyPr>
            <a:noAutofit/>
          </a:bodyPr>
          <a:lstStyle/>
          <a:p>
            <a:r>
              <a:rPr lang="nl-BE" sz="2400" dirty="0" smtClean="0"/>
              <a:t>VERZEKERING TIENJARIGE AANSPRAKELIJKHEID </a:t>
            </a:r>
            <a:endParaRPr lang="nl-BE" sz="2400"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44441093"/>
              </p:ext>
            </p:extLst>
          </p:nvPr>
        </p:nvGraphicFramePr>
        <p:xfrm>
          <a:off x="838200" y="1238624"/>
          <a:ext cx="10515600" cy="4482515"/>
        </p:xfrm>
        <a:graphic>
          <a:graphicData uri="http://schemas.openxmlformats.org/drawingml/2006/table">
            <a:tbl>
              <a:tblPr firstRow="1" firstCol="1" bandRow="1">
                <a:tableStyleId>{5FD0F851-EC5A-4D38-B0AD-8093EC10F338}</a:tableStyleId>
              </a:tblPr>
              <a:tblGrid>
                <a:gridCol w="1002792">
                  <a:extLst>
                    <a:ext uri="{9D8B030D-6E8A-4147-A177-3AD203B41FA5}">
                      <a16:colId xmlns:a16="http://schemas.microsoft.com/office/drawing/2014/main" val="1942214206"/>
                    </a:ext>
                  </a:extLst>
                </a:gridCol>
                <a:gridCol w="9512808">
                  <a:extLst>
                    <a:ext uri="{9D8B030D-6E8A-4147-A177-3AD203B41FA5}">
                      <a16:colId xmlns:a16="http://schemas.microsoft.com/office/drawing/2014/main" val="541024570"/>
                    </a:ext>
                  </a:extLst>
                </a:gridCol>
              </a:tblGrid>
              <a:tr h="201559">
                <a:tc>
                  <a:txBody>
                    <a:bodyPr/>
                    <a:lstStyle/>
                    <a:p>
                      <a:pPr>
                        <a:spcAft>
                          <a:spcPts val="0"/>
                        </a:spcAft>
                      </a:pPr>
                      <a:r>
                        <a:rPr lang="nl-BE" sz="1200" b="0" dirty="0">
                          <a:effectLst/>
                          <a:latin typeface="+mj-lt"/>
                        </a:rPr>
                        <a:t>Sedert </a:t>
                      </a:r>
                      <a:endParaRPr lang="nl-BE" sz="1200" b="0" dirty="0">
                        <a:effectLst/>
                        <a:latin typeface="+mj-lt"/>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a:spcAft>
                          <a:spcPts val="0"/>
                        </a:spcAft>
                      </a:pPr>
                      <a:r>
                        <a:rPr lang="nl-BE" sz="1200" b="0" dirty="0">
                          <a:effectLst/>
                          <a:latin typeface="+mj-lt"/>
                        </a:rPr>
                        <a:t>Verplicht sedert 01.07.2018</a:t>
                      </a:r>
                      <a:endParaRPr lang="nl-BE" sz="12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240320508"/>
                  </a:ext>
                </a:extLst>
              </a:tr>
              <a:tr h="201559">
                <a:tc>
                  <a:txBody>
                    <a:bodyPr/>
                    <a:lstStyle/>
                    <a:p>
                      <a:pPr>
                        <a:spcAft>
                          <a:spcPts val="0"/>
                        </a:spcAft>
                      </a:pPr>
                      <a:r>
                        <a:rPr lang="nl-BE" sz="1200" b="0" dirty="0">
                          <a:effectLst/>
                          <a:latin typeface="+mj-lt"/>
                        </a:rPr>
                        <a:t>Wet</a:t>
                      </a:r>
                      <a:endParaRPr lang="nl-BE" sz="1200" b="0" dirty="0">
                        <a:effectLst/>
                        <a:latin typeface="+mj-lt"/>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a:spcAft>
                          <a:spcPts val="0"/>
                        </a:spcAft>
                      </a:pPr>
                      <a:r>
                        <a:rPr lang="nl-BE" sz="1200" b="0" dirty="0">
                          <a:effectLst/>
                          <a:latin typeface="+mj-lt"/>
                        </a:rPr>
                        <a:t>Wet Peeters-</a:t>
                      </a:r>
                      <a:r>
                        <a:rPr lang="nl-BE" sz="1200" b="0" dirty="0" err="1">
                          <a:effectLst/>
                          <a:latin typeface="+mj-lt"/>
                        </a:rPr>
                        <a:t>Borsus</a:t>
                      </a:r>
                      <a:r>
                        <a:rPr lang="nl-BE" sz="1200" b="0" dirty="0">
                          <a:effectLst/>
                          <a:latin typeface="+mj-lt"/>
                        </a:rPr>
                        <a:t> van 31.05.2017 (BS 09.06.2017) </a:t>
                      </a:r>
                      <a:endParaRPr lang="nl-BE" sz="12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525265569"/>
                  </a:ext>
                </a:extLst>
              </a:tr>
              <a:tr h="3246077">
                <a:tc>
                  <a:txBody>
                    <a:bodyPr/>
                    <a:lstStyle/>
                    <a:p>
                      <a:pPr>
                        <a:spcAft>
                          <a:spcPts val="0"/>
                        </a:spcAft>
                      </a:pPr>
                      <a:r>
                        <a:rPr lang="nl-BE" sz="1200" b="0">
                          <a:effectLst/>
                          <a:latin typeface="+mj-lt"/>
                        </a:rPr>
                        <a:t>Toepassing</a:t>
                      </a:r>
                      <a:endParaRPr lang="nl-BE" sz="1200" b="0">
                        <a:effectLst/>
                        <a:latin typeface="+mj-lt"/>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a:spcAft>
                          <a:spcPts val="0"/>
                        </a:spcAft>
                      </a:pPr>
                      <a:r>
                        <a:rPr lang="nl-BE" sz="1200" b="0" dirty="0" smtClean="0">
                          <a:effectLst/>
                          <a:latin typeface="+mj-lt"/>
                        </a:rPr>
                        <a:t>1/ van </a:t>
                      </a:r>
                      <a:r>
                        <a:rPr lang="nl-BE" sz="1200" b="0" dirty="0">
                          <a:effectLst/>
                          <a:latin typeface="+mj-lt"/>
                        </a:rPr>
                        <a:t>toepassing op </a:t>
                      </a:r>
                      <a:r>
                        <a:rPr lang="nl-BE" sz="1200" b="1" u="sng" dirty="0">
                          <a:effectLst/>
                          <a:latin typeface="+mj-lt"/>
                        </a:rPr>
                        <a:t>woningbouw</a:t>
                      </a:r>
                      <a:r>
                        <a:rPr lang="nl-BE" sz="1200" b="0" dirty="0">
                          <a:effectLst/>
                          <a:latin typeface="+mj-lt"/>
                        </a:rPr>
                        <a:t>projecten in België (renovatie en nieuwbouw)</a:t>
                      </a:r>
                    </a:p>
                    <a:p>
                      <a:pPr>
                        <a:spcAft>
                          <a:spcPts val="0"/>
                        </a:spcAft>
                      </a:pPr>
                      <a:r>
                        <a:rPr lang="nl-BE" sz="1200" b="0" dirty="0">
                          <a:effectLst/>
                          <a:latin typeface="+mj-lt"/>
                        </a:rPr>
                        <a:t>hoofdzakelijk (˃ 50%) bestemd zijn voor bewoning door gezin of alleenstaande</a:t>
                      </a:r>
                    </a:p>
                    <a:p>
                      <a:pPr>
                        <a:spcAft>
                          <a:spcPts val="0"/>
                        </a:spcAft>
                      </a:pPr>
                      <a:r>
                        <a:rPr lang="nl-BE" sz="1200" b="0" dirty="0">
                          <a:effectLst/>
                          <a:latin typeface="+mj-lt"/>
                        </a:rPr>
                        <a:t>Wel : woning met kantoor, serviceflats</a:t>
                      </a:r>
                    </a:p>
                    <a:p>
                      <a:pPr>
                        <a:spcAft>
                          <a:spcPts val="0"/>
                        </a:spcAft>
                      </a:pPr>
                      <a:r>
                        <a:rPr lang="nl-BE" sz="1200" b="0" dirty="0">
                          <a:effectLst/>
                          <a:latin typeface="+mj-lt"/>
                        </a:rPr>
                        <a:t>Niet : hotels, klinieken, </a:t>
                      </a:r>
                      <a:r>
                        <a:rPr lang="nl-BE" sz="1200" b="0" dirty="0" smtClean="0">
                          <a:effectLst/>
                          <a:latin typeface="+mj-lt"/>
                        </a:rPr>
                        <a:t>studentenkamers</a:t>
                      </a:r>
                    </a:p>
                    <a:p>
                      <a:pPr>
                        <a:spcAft>
                          <a:spcPts val="0"/>
                        </a:spcAft>
                      </a:pPr>
                      <a:endParaRPr lang="nl-BE" sz="1200" b="0" dirty="0" smtClean="0">
                        <a:effectLst/>
                        <a:latin typeface="+mj-lt"/>
                        <a:ea typeface="Calibri" panose="020F0502020204030204" pitchFamily="34" charset="0"/>
                        <a:cs typeface="Times New Roman" panose="02020603050405020304" pitchFamily="18" charset="0"/>
                      </a:endParaRPr>
                    </a:p>
                    <a:p>
                      <a:pPr>
                        <a:spcAft>
                          <a:spcPts val="0"/>
                        </a:spcAft>
                      </a:pPr>
                      <a:r>
                        <a:rPr lang="nl-BE" sz="1200" b="0" dirty="0" smtClean="0">
                          <a:effectLst/>
                          <a:latin typeface="+mj-lt"/>
                          <a:ea typeface="Calibri" panose="020F0502020204030204" pitchFamily="34" charset="0"/>
                          <a:cs typeface="Times New Roman" panose="02020603050405020304" pitchFamily="18" charset="0"/>
                        </a:rPr>
                        <a:t>2/ waarvoor de tussenkomst van een </a:t>
                      </a:r>
                      <a:r>
                        <a:rPr lang="nl-BE" sz="1200" b="1" u="sng" dirty="0" smtClean="0">
                          <a:effectLst/>
                          <a:latin typeface="+mj-lt"/>
                          <a:ea typeface="Calibri" panose="020F0502020204030204" pitchFamily="34" charset="0"/>
                          <a:cs typeface="Times New Roman" panose="02020603050405020304" pitchFamily="18" charset="0"/>
                        </a:rPr>
                        <a:t>architect</a:t>
                      </a:r>
                      <a:r>
                        <a:rPr lang="nl-BE" sz="1200" b="0" dirty="0" smtClean="0">
                          <a:effectLst/>
                          <a:latin typeface="+mj-lt"/>
                          <a:ea typeface="Calibri" panose="020F0502020204030204" pitchFamily="34" charset="0"/>
                          <a:cs typeface="Times New Roman" panose="02020603050405020304" pitchFamily="18" charset="0"/>
                        </a:rPr>
                        <a:t> verplicht is</a:t>
                      </a:r>
                    </a:p>
                    <a:p>
                      <a:pPr>
                        <a:spcAft>
                          <a:spcPts val="0"/>
                        </a:spcAft>
                      </a:pPr>
                      <a:endParaRPr lang="nl-BE" sz="1200" b="0" dirty="0" smtClean="0">
                        <a:effectLst/>
                        <a:latin typeface="+mj-lt"/>
                        <a:ea typeface="Calibri" panose="020F0502020204030204" pitchFamily="34" charset="0"/>
                        <a:cs typeface="Times New Roman" panose="02020603050405020304" pitchFamily="18" charset="0"/>
                      </a:endParaRPr>
                    </a:p>
                    <a:p>
                      <a:pPr>
                        <a:spcAft>
                          <a:spcPts val="0"/>
                        </a:spcAft>
                      </a:pPr>
                      <a:r>
                        <a:rPr lang="nl-BE" sz="1200" b="0" dirty="0" smtClean="0">
                          <a:effectLst/>
                          <a:latin typeface="+mj-lt"/>
                        </a:rPr>
                        <a:t>3/ waarvoor na 01.07.2018 een </a:t>
                      </a:r>
                      <a:r>
                        <a:rPr lang="nl-BE" sz="1200" b="1" u="sng" dirty="0" smtClean="0">
                          <a:effectLst/>
                          <a:latin typeface="+mj-lt"/>
                        </a:rPr>
                        <a:t>omgevingsvergunning</a:t>
                      </a:r>
                      <a:r>
                        <a:rPr lang="nl-BE" sz="1200" b="0" dirty="0" smtClean="0">
                          <a:effectLst/>
                          <a:latin typeface="+mj-lt"/>
                        </a:rPr>
                        <a:t> werd afgeleverd of een melding nodig is (= bij werken die de stabiliteit raken)</a:t>
                      </a:r>
                    </a:p>
                    <a:p>
                      <a:pPr>
                        <a:spcAft>
                          <a:spcPts val="0"/>
                        </a:spcAft>
                      </a:pPr>
                      <a:endParaRPr lang="nl-BE" sz="1200" b="0" dirty="0" smtClean="0">
                        <a:effectLst/>
                        <a:latin typeface="+mj-lt"/>
                      </a:endParaRPr>
                    </a:p>
                    <a:p>
                      <a:pPr marL="342900" lvl="0" indent="-166688">
                        <a:spcAft>
                          <a:spcPts val="0"/>
                        </a:spcAft>
                        <a:buFont typeface="Arial Narrow" panose="020B0606020202030204" pitchFamily="34" charset="0"/>
                        <a:buChar char="-"/>
                      </a:pPr>
                      <a:r>
                        <a:rPr lang="nl-BE" sz="1200" b="0" dirty="0" smtClean="0">
                          <a:effectLst/>
                          <a:latin typeface="+mj-lt"/>
                        </a:rPr>
                        <a:t>Niet bij alle werken van betonherstel is een vergunning vereist! </a:t>
                      </a:r>
                    </a:p>
                    <a:p>
                      <a:pPr marL="342900" lvl="0" indent="-166688">
                        <a:spcAft>
                          <a:spcPts val="0"/>
                        </a:spcAft>
                        <a:buFont typeface="Arial Narrow" panose="020B0606020202030204" pitchFamily="34" charset="0"/>
                        <a:buChar char="-"/>
                      </a:pPr>
                      <a:r>
                        <a:rPr lang="nl-BE" sz="1200" b="0" dirty="0" smtClean="0">
                          <a:effectLst/>
                          <a:latin typeface="+mj-lt"/>
                        </a:rPr>
                        <a:t>Omgevingsvergunning vereist voor afbreken, verbouwen, uitbreiden van een constructie ( stabiliteitswerken), werken die betrekking hebben op constructieve elementen zoals dragende balken (met uitzondering van plaatselijke herstellingen)</a:t>
                      </a:r>
                    </a:p>
                    <a:p>
                      <a:pPr marL="342900" lvl="0" indent="-166688">
                        <a:spcAft>
                          <a:spcPts val="0"/>
                        </a:spcAft>
                        <a:buFont typeface="Arial Narrow" panose="020B0606020202030204" pitchFamily="34" charset="0"/>
                        <a:buChar char="-"/>
                      </a:pPr>
                      <a:r>
                        <a:rPr lang="nl-BE" sz="1200" b="0" dirty="0" smtClean="0">
                          <a:effectLst/>
                          <a:latin typeface="+mj-lt"/>
                        </a:rPr>
                        <a:t>Meldingsplicht voor handelingen met stabiliteitswerken aan zijgevels, achtergevels, daken</a:t>
                      </a:r>
                    </a:p>
                    <a:p>
                      <a:pPr marL="342900" lvl="0" indent="-166688">
                        <a:spcAft>
                          <a:spcPts val="0"/>
                        </a:spcAft>
                        <a:buFont typeface="Arial Narrow" panose="020B0606020202030204" pitchFamily="34" charset="0"/>
                        <a:buChar char="-"/>
                      </a:pPr>
                      <a:r>
                        <a:rPr lang="nl-BE" sz="1200" b="0" dirty="0" smtClean="0">
                          <a:effectLst/>
                          <a:latin typeface="+mj-lt"/>
                        </a:rPr>
                        <a:t>Vrijstelling voor handelingen zonder stabiliteitswerken, onderhoudswerken, die het gebruik van de constructie voor de toekomst ongewijzigd veilig stellen zoals het bijwerken, herstellen of vervangen van geërodeerde of versleten materialen of onderdelen, vb. herstel pleister, </a:t>
                      </a:r>
                      <a:r>
                        <a:rPr lang="nl-BE" sz="1200" b="0" dirty="0" err="1" smtClean="0">
                          <a:effectLst/>
                          <a:latin typeface="+mj-lt"/>
                        </a:rPr>
                        <a:t>kalei</a:t>
                      </a:r>
                      <a:r>
                        <a:rPr lang="nl-BE" sz="1200" b="0" dirty="0" smtClean="0">
                          <a:effectLst/>
                          <a:latin typeface="+mj-lt"/>
                        </a:rPr>
                        <a:t>, schilderwerken</a:t>
                      </a:r>
                    </a:p>
                    <a:p>
                      <a:pPr marL="342900" lvl="0" indent="-166688">
                        <a:spcAft>
                          <a:spcPts val="0"/>
                        </a:spcAft>
                        <a:buFont typeface="Arial Narrow" panose="020B0606020202030204" pitchFamily="34" charset="0"/>
                        <a:buChar char="-"/>
                      </a:pPr>
                      <a:r>
                        <a:rPr lang="nl-BE" sz="1200" b="0" dirty="0" smtClean="0">
                          <a:effectLst/>
                          <a:latin typeface="+mj-lt"/>
                        </a:rPr>
                        <a:t>Zie: https://www.vlaanderen.be/omgevingsvergunning/stedenbouwkundige-handelingen/renoveren</a:t>
                      </a:r>
                    </a:p>
                    <a:p>
                      <a:pPr marL="342900" lvl="0" indent="-166688">
                        <a:spcAft>
                          <a:spcPts val="0"/>
                        </a:spcAft>
                        <a:buFont typeface="Arial Narrow" panose="020B0606020202030204" pitchFamily="34" charset="0"/>
                        <a:buChar char="-"/>
                      </a:pPr>
                      <a:r>
                        <a:rPr lang="nl-BE" sz="1200" b="0" dirty="0" smtClean="0">
                          <a:effectLst/>
                          <a:latin typeface="+mj-lt"/>
                        </a:rPr>
                        <a:t>Informeer bij de gemeente </a:t>
                      </a:r>
                      <a:r>
                        <a:rPr lang="nl-BE" sz="1200" b="0" dirty="0" smtClean="0">
                          <a:effectLst/>
                          <a:latin typeface="+mj-lt"/>
                        </a:rPr>
                        <a:t>!</a:t>
                      </a:r>
                    </a:p>
                    <a:p>
                      <a:pPr marL="342900" lvl="0" indent="-166688">
                        <a:spcAft>
                          <a:spcPts val="0"/>
                        </a:spcAft>
                        <a:buFont typeface="Arial Narrow" panose="020B0606020202030204" pitchFamily="34" charset="0"/>
                        <a:buChar char="-"/>
                      </a:pPr>
                      <a:endParaRPr lang="nl-BE" sz="1200" b="0" dirty="0" smtClean="0">
                        <a:effectLst/>
                        <a:latin typeface="+mj-lt"/>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2448369836"/>
                  </a:ext>
                </a:extLst>
              </a:tr>
              <a:tr h="604677">
                <a:tc>
                  <a:txBody>
                    <a:bodyPr/>
                    <a:lstStyle/>
                    <a:p>
                      <a:pPr>
                        <a:spcAft>
                          <a:spcPts val="0"/>
                        </a:spcAft>
                      </a:pPr>
                      <a:r>
                        <a:rPr lang="nl-BE" sz="1200" b="0" dirty="0">
                          <a:effectLst/>
                          <a:latin typeface="+mj-lt"/>
                        </a:rPr>
                        <a:t>Wie moet zich verzekeren? </a:t>
                      </a:r>
                      <a:endParaRPr lang="nl-BE" sz="1200" b="0" dirty="0">
                        <a:effectLst/>
                        <a:latin typeface="+mj-lt"/>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a:spcAft>
                          <a:spcPts val="0"/>
                        </a:spcAft>
                      </a:pPr>
                      <a:r>
                        <a:rPr lang="nl-BE" sz="1200" b="1" u="sng" dirty="0">
                          <a:effectLst/>
                          <a:latin typeface="+mj-lt"/>
                        </a:rPr>
                        <a:t>Architect en andere dienstverlener </a:t>
                      </a:r>
                      <a:r>
                        <a:rPr lang="nl-BE" sz="1200" b="0" dirty="0">
                          <a:effectLst/>
                          <a:latin typeface="+mj-lt"/>
                        </a:rPr>
                        <a:t>in de bouwsector </a:t>
                      </a:r>
                    </a:p>
                    <a:p>
                      <a:pPr>
                        <a:spcAft>
                          <a:spcPts val="0"/>
                        </a:spcAft>
                      </a:pPr>
                      <a:r>
                        <a:rPr lang="nl-BE" sz="1200" b="1" u="sng" dirty="0">
                          <a:effectLst/>
                          <a:latin typeface="+mj-lt"/>
                        </a:rPr>
                        <a:t>Aannemer, die werken uitvoert aan de gesloten ruwbouw </a:t>
                      </a:r>
                      <a:r>
                        <a:rPr lang="nl-BE" sz="1200" b="0" dirty="0">
                          <a:effectLst/>
                          <a:latin typeface="+mj-lt"/>
                        </a:rPr>
                        <a:t>(vb. gevel)  </a:t>
                      </a:r>
                    </a:p>
                    <a:p>
                      <a:pPr>
                        <a:spcAft>
                          <a:spcPts val="0"/>
                        </a:spcAft>
                      </a:pPr>
                      <a:r>
                        <a:rPr lang="nl-BE" sz="1200" b="0" dirty="0">
                          <a:effectLst/>
                          <a:latin typeface="+mj-lt"/>
                        </a:rPr>
                        <a:t>Niet : Bouwpromotoren</a:t>
                      </a:r>
                      <a:endParaRPr lang="nl-BE" sz="12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extLst>
                  <a:ext uri="{0D108BD9-81ED-4DB2-BD59-A6C34878D82A}">
                    <a16:rowId xmlns:a16="http://schemas.microsoft.com/office/drawing/2014/main" val="838274813"/>
                  </a:ext>
                </a:extLst>
              </a:tr>
            </a:tbl>
          </a:graphicData>
        </a:graphic>
      </p:graphicFrame>
    </p:spTree>
    <p:extLst>
      <p:ext uri="{BB962C8B-B14F-4D97-AF65-F5344CB8AC3E}">
        <p14:creationId xmlns:p14="http://schemas.microsoft.com/office/powerpoint/2010/main" val="2735902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90677"/>
            <a:ext cx="10515600" cy="482219"/>
          </a:xfrm>
        </p:spPr>
        <p:txBody>
          <a:bodyPr>
            <a:noAutofit/>
          </a:bodyPr>
          <a:lstStyle/>
          <a:p>
            <a:r>
              <a:rPr lang="nl-BE" sz="2400" dirty="0" smtClean="0"/>
              <a:t>VERZEKERING TIENJARIGE AANSPRAKELIJKHEID  </a:t>
            </a:r>
            <a:endParaRPr lang="nl-BE" sz="24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111531580"/>
              </p:ext>
            </p:extLst>
          </p:nvPr>
        </p:nvGraphicFramePr>
        <p:xfrm>
          <a:off x="838200" y="1469134"/>
          <a:ext cx="10515600" cy="3681603"/>
        </p:xfrm>
        <a:graphic>
          <a:graphicData uri="http://schemas.openxmlformats.org/drawingml/2006/table">
            <a:tbl>
              <a:tblPr firstRow="1" firstCol="1" bandRow="1">
                <a:tableStyleId>{3B4B98B0-60AC-42C2-AFA5-B58CD77FA1E5}</a:tableStyleId>
              </a:tblPr>
              <a:tblGrid>
                <a:gridCol w="1173480">
                  <a:extLst>
                    <a:ext uri="{9D8B030D-6E8A-4147-A177-3AD203B41FA5}">
                      <a16:colId xmlns:a16="http://schemas.microsoft.com/office/drawing/2014/main" val="2674273393"/>
                    </a:ext>
                  </a:extLst>
                </a:gridCol>
                <a:gridCol w="9342120">
                  <a:extLst>
                    <a:ext uri="{9D8B030D-6E8A-4147-A177-3AD203B41FA5}">
                      <a16:colId xmlns:a16="http://schemas.microsoft.com/office/drawing/2014/main" val="3974302834"/>
                    </a:ext>
                  </a:extLst>
                </a:gridCol>
              </a:tblGrid>
              <a:tr h="555714">
                <a:tc>
                  <a:txBody>
                    <a:bodyPr/>
                    <a:lstStyle/>
                    <a:p>
                      <a:pPr>
                        <a:spcAft>
                          <a:spcPts val="0"/>
                        </a:spcAft>
                      </a:pPr>
                      <a:r>
                        <a:rPr lang="nl-BE" sz="1100" b="0" dirty="0">
                          <a:effectLst/>
                          <a:latin typeface="+mj-lt"/>
                        </a:rPr>
                        <a:t>Dekking</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BE" sz="1100" b="0" dirty="0">
                          <a:effectLst/>
                          <a:latin typeface="+mj-lt"/>
                        </a:rPr>
                        <a:t>De tienjarige aansprakelijkheid van de actoren in de bouw, beperkt tot </a:t>
                      </a:r>
                    </a:p>
                    <a:p>
                      <a:pPr marL="342900" lvl="0" indent="-342900">
                        <a:spcAft>
                          <a:spcPts val="0"/>
                        </a:spcAft>
                        <a:buFont typeface="Arial Narrow" panose="020B0606020202030204" pitchFamily="34" charset="0"/>
                        <a:buChar char="-"/>
                      </a:pPr>
                      <a:r>
                        <a:rPr lang="nl-BE" sz="1100" b="1" u="sng" dirty="0">
                          <a:effectLst/>
                          <a:latin typeface="+mj-lt"/>
                        </a:rPr>
                        <a:t>gebreken in de stabiliteit of soliditeit van de woning </a:t>
                      </a:r>
                    </a:p>
                    <a:p>
                      <a:pPr marL="342900" lvl="0" indent="-342900">
                        <a:spcAft>
                          <a:spcPts val="0"/>
                        </a:spcAft>
                        <a:buFont typeface="Arial Narrow" panose="020B0606020202030204" pitchFamily="34" charset="0"/>
                        <a:buChar char="-"/>
                      </a:pPr>
                      <a:r>
                        <a:rPr lang="nl-BE" sz="1100" b="0" dirty="0">
                          <a:effectLst/>
                          <a:latin typeface="+mj-lt"/>
                        </a:rPr>
                        <a:t>gebreken die de waterdichtheid aantasten, in zoverre die een invloed heeft op de stabiliteit of soliditeit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6019694"/>
                  </a:ext>
                </a:extLst>
              </a:tr>
              <a:tr h="991023">
                <a:tc>
                  <a:txBody>
                    <a:bodyPr/>
                    <a:lstStyle/>
                    <a:p>
                      <a:pPr>
                        <a:spcAft>
                          <a:spcPts val="0"/>
                        </a:spcAft>
                      </a:pPr>
                      <a:r>
                        <a:rPr lang="nl-BE" sz="1100" b="0">
                          <a:effectLst/>
                          <a:latin typeface="+mj-lt"/>
                        </a:rPr>
                        <a:t> </a:t>
                      </a:r>
                      <a:endParaRPr lang="nl-BE" sz="11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BE" sz="1100" b="0" dirty="0">
                          <a:effectLst/>
                          <a:latin typeface="+mj-lt"/>
                        </a:rPr>
                        <a:t> </a:t>
                      </a:r>
                    </a:p>
                    <a:p>
                      <a:pPr>
                        <a:lnSpc>
                          <a:spcPct val="107000"/>
                        </a:lnSpc>
                        <a:spcAft>
                          <a:spcPts val="0"/>
                        </a:spcAft>
                      </a:pPr>
                      <a:r>
                        <a:rPr lang="nl-BE" sz="1100" b="0" dirty="0">
                          <a:effectLst/>
                          <a:latin typeface="+mj-lt"/>
                        </a:rPr>
                        <a:t>Per schadegeval moet minimum € 500.000 gedekt zijn als de waarde van het gebouw hoger is dan € 500.000 (vb. bij een gebouw van 20 appartementen). </a:t>
                      </a:r>
                    </a:p>
                    <a:p>
                      <a:pPr>
                        <a:lnSpc>
                          <a:spcPct val="107000"/>
                        </a:lnSpc>
                        <a:spcAft>
                          <a:spcPts val="0"/>
                        </a:spcAft>
                      </a:pPr>
                      <a:r>
                        <a:rPr lang="nl-BE" sz="1100" b="0" dirty="0">
                          <a:effectLst/>
                          <a:latin typeface="+mj-lt"/>
                        </a:rPr>
                        <a:t>Als de waarde van de woning lager is dan € 500.000, dan moet de dekking overeenstemmen met de waarde van de woning (vb. bij een woning van € 350.000 moet een bedrag van € 350.000 verzekerd zijn).</a:t>
                      </a:r>
                    </a:p>
                    <a:p>
                      <a:pPr>
                        <a:lnSpc>
                          <a:spcPct val="107000"/>
                        </a:lnSpc>
                        <a:spcAft>
                          <a:spcPts val="0"/>
                        </a:spcAft>
                      </a:pPr>
                      <a:r>
                        <a:rPr lang="nl-BE" sz="1100" b="0" dirty="0">
                          <a:effectLst/>
                          <a:latin typeface="+mj-lt"/>
                        </a:rPr>
                        <a: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0469532"/>
                  </a:ext>
                </a:extLst>
              </a:tr>
              <a:tr h="555714">
                <a:tc>
                  <a:txBody>
                    <a:bodyPr/>
                    <a:lstStyle/>
                    <a:p>
                      <a:pPr>
                        <a:spcAft>
                          <a:spcPts val="0"/>
                        </a:spcAft>
                      </a:pPr>
                      <a:r>
                        <a:rPr lang="nl-BE" sz="1100" b="0">
                          <a:effectLst/>
                          <a:latin typeface="+mj-lt"/>
                        </a:rPr>
                        <a:t>Geen dekking</a:t>
                      </a:r>
                      <a:endParaRPr lang="nl-BE" sz="11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BE" sz="1100" b="0" dirty="0">
                          <a:effectLst/>
                          <a:latin typeface="+mj-lt"/>
                        </a:rPr>
                        <a:t>Geen dekking voor schade vóór oplevering </a:t>
                      </a:r>
                    </a:p>
                    <a:p>
                      <a:pPr>
                        <a:spcAft>
                          <a:spcPts val="0"/>
                        </a:spcAft>
                      </a:pPr>
                      <a:r>
                        <a:rPr lang="nl-BE" sz="1100" b="1" u="sng" dirty="0">
                          <a:effectLst/>
                          <a:latin typeface="+mj-lt"/>
                        </a:rPr>
                        <a:t>Geen dekking voor lichte verborgen gebreken (niet stabiliteitsbedreigend) </a:t>
                      </a:r>
                    </a:p>
                    <a:p>
                      <a:pPr>
                        <a:spcAft>
                          <a:spcPts val="0"/>
                        </a:spcAft>
                      </a:pPr>
                      <a:r>
                        <a:rPr lang="nl-BE" sz="1100" b="0" dirty="0">
                          <a:effectLst/>
                          <a:latin typeface="+mj-lt"/>
                        </a:rPr>
                        <a: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6700787"/>
                  </a:ext>
                </a:extLst>
              </a:tr>
              <a:tr h="370476">
                <a:tc>
                  <a:txBody>
                    <a:bodyPr/>
                    <a:lstStyle/>
                    <a:p>
                      <a:pPr>
                        <a:spcAft>
                          <a:spcPts val="0"/>
                        </a:spcAft>
                      </a:pPr>
                      <a:r>
                        <a:rPr lang="nl-BE" sz="1100" b="0">
                          <a:effectLst/>
                          <a:latin typeface="+mj-lt"/>
                        </a:rPr>
                        <a:t>Kwalitatief recht</a:t>
                      </a:r>
                      <a:endParaRPr lang="nl-BE" sz="11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BE" sz="1100" b="0" dirty="0">
                          <a:effectLst/>
                          <a:latin typeface="+mj-lt"/>
                        </a:rPr>
                        <a:t>De verzekering tienjarige aansprakelijkheid volgt het goed </a:t>
                      </a:r>
                      <a:r>
                        <a:rPr lang="nl-BE" sz="1100" b="0" dirty="0" err="1">
                          <a:effectLst/>
                          <a:latin typeface="+mj-lt"/>
                        </a:rPr>
                        <a:t>i.g.v</a:t>
                      </a:r>
                      <a:r>
                        <a:rPr lang="nl-BE" sz="1100" b="0" dirty="0">
                          <a:effectLst/>
                          <a:latin typeface="+mj-lt"/>
                        </a:rPr>
                        <a:t>. verkoop van de woning vóór het verstrijken van de dekkingsperiode </a:t>
                      </a:r>
                    </a:p>
                    <a:p>
                      <a:pPr>
                        <a:spcAft>
                          <a:spcPts val="0"/>
                        </a:spcAft>
                      </a:pPr>
                      <a:r>
                        <a:rPr lang="nl-BE" sz="1100" b="0" dirty="0">
                          <a:effectLst/>
                          <a:latin typeface="+mj-lt"/>
                        </a:rPr>
                        <a: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3560392"/>
                  </a:ext>
                </a:extLst>
              </a:tr>
              <a:tr h="740952">
                <a:tc>
                  <a:txBody>
                    <a:bodyPr/>
                    <a:lstStyle/>
                    <a:p>
                      <a:pPr>
                        <a:spcAft>
                          <a:spcPts val="0"/>
                        </a:spcAft>
                      </a:pPr>
                      <a:r>
                        <a:rPr lang="nl-BE" sz="1100" b="0">
                          <a:effectLst/>
                          <a:latin typeface="+mj-lt"/>
                        </a:rPr>
                        <a:t>Bewijs en controle</a:t>
                      </a:r>
                      <a:endParaRPr lang="nl-BE" sz="11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BE" sz="1100" b="0" dirty="0">
                          <a:effectLst/>
                          <a:latin typeface="+mj-lt"/>
                        </a:rPr>
                        <a:t>Vermelding van verzekeraar en polisnummer op alle documenten</a:t>
                      </a:r>
                    </a:p>
                    <a:p>
                      <a:pPr>
                        <a:spcAft>
                          <a:spcPts val="0"/>
                        </a:spcAft>
                      </a:pPr>
                      <a:r>
                        <a:rPr lang="nl-BE" sz="1100" b="0" dirty="0">
                          <a:effectLst/>
                          <a:latin typeface="+mj-lt"/>
                        </a:rPr>
                        <a:t>Verzekeringsattest afgeven aan bouwheer vóór aanvang van de </a:t>
                      </a:r>
                      <a:r>
                        <a:rPr lang="nl-BE" sz="1100" b="0" dirty="0" smtClean="0">
                          <a:effectLst/>
                          <a:latin typeface="+mj-lt"/>
                        </a:rPr>
                        <a:t>werken</a:t>
                      </a:r>
                    </a:p>
                    <a:p>
                      <a:pPr>
                        <a:spcAft>
                          <a:spcPts val="0"/>
                        </a:spcAft>
                      </a:pPr>
                      <a:r>
                        <a:rPr lang="nl-BE" sz="1100" b="1" dirty="0" smtClean="0">
                          <a:effectLst/>
                          <a:latin typeface="+mj-lt"/>
                        </a:rPr>
                        <a:t>Architect </a:t>
                      </a:r>
                      <a:r>
                        <a:rPr lang="nl-BE" sz="1100" b="1" dirty="0">
                          <a:effectLst/>
                          <a:latin typeface="+mj-lt"/>
                        </a:rPr>
                        <a:t>controleert </a:t>
                      </a:r>
                    </a:p>
                    <a:p>
                      <a:pPr>
                        <a:spcAft>
                          <a:spcPts val="0"/>
                        </a:spcAft>
                      </a:pPr>
                      <a:r>
                        <a:rPr lang="nl-BE" sz="1100" b="0" dirty="0">
                          <a:effectLst/>
                          <a:latin typeface="+mj-lt"/>
                        </a:rPr>
                        <a:t>Op de werf moet elke bouwactor in het bezit zijn van het verzekeringsattest </a:t>
                      </a:r>
                    </a:p>
                    <a:p>
                      <a:pPr>
                        <a:spcAft>
                          <a:spcPts val="0"/>
                        </a:spcAft>
                      </a:pPr>
                      <a:r>
                        <a:rPr lang="nl-BE" sz="1100" b="0" dirty="0">
                          <a:effectLst/>
                          <a:latin typeface="+mj-lt"/>
                        </a:rPr>
                        <a: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124407"/>
                  </a:ext>
                </a:extLst>
              </a:tr>
              <a:tr h="370476">
                <a:tc>
                  <a:txBody>
                    <a:bodyPr/>
                    <a:lstStyle/>
                    <a:p>
                      <a:pPr>
                        <a:spcAft>
                          <a:spcPts val="0"/>
                        </a:spcAft>
                      </a:pPr>
                      <a:r>
                        <a:rPr lang="nl-BE" sz="1100" b="0">
                          <a:effectLst/>
                          <a:latin typeface="+mj-lt"/>
                        </a:rPr>
                        <a:t>Sanctie</a:t>
                      </a:r>
                      <a:endParaRPr lang="nl-BE" sz="11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BE" sz="1100" b="0" dirty="0">
                          <a:effectLst/>
                          <a:latin typeface="+mj-lt"/>
                        </a:rPr>
                        <a:t>Bij niet verzekerd zijn : strafrechtelijke vervolging </a:t>
                      </a:r>
                    </a:p>
                    <a:p>
                      <a:pPr>
                        <a:spcAft>
                          <a:spcPts val="0"/>
                        </a:spcAft>
                      </a:pPr>
                      <a:r>
                        <a:rPr lang="nl-BE" sz="1100" b="0" dirty="0">
                          <a:effectLst/>
                          <a:latin typeface="+mj-lt"/>
                        </a:rPr>
                        <a:t> </a:t>
                      </a:r>
                      <a:endParaRPr lang="nl-BE" sz="11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9802979"/>
                  </a:ext>
                </a:extLst>
              </a:tr>
            </a:tbl>
          </a:graphicData>
        </a:graphic>
      </p:graphicFrame>
    </p:spTree>
    <p:extLst>
      <p:ext uri="{BB962C8B-B14F-4D97-AF65-F5344CB8AC3E}">
        <p14:creationId xmlns:p14="http://schemas.microsoft.com/office/powerpoint/2010/main" val="411422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07771"/>
          </a:xfrm>
        </p:spPr>
        <p:txBody>
          <a:bodyPr>
            <a:normAutofit fontScale="90000"/>
          </a:bodyPr>
          <a:lstStyle/>
          <a:p>
            <a:r>
              <a:rPr lang="nl-BE" sz="2400" dirty="0" smtClean="0"/>
              <a:t>VERGELIJKING </a:t>
            </a:r>
            <a:r>
              <a:rPr lang="nl-BE" dirty="0" smtClean="0"/>
              <a:t>  </a:t>
            </a:r>
            <a:endParaRPr lang="nl-BE" dirty="0"/>
          </a:p>
        </p:txBody>
      </p:sp>
      <p:sp>
        <p:nvSpPr>
          <p:cNvPr id="3" name="Tijdelijke aanduiding voor inhoud 2"/>
          <p:cNvSpPr>
            <a:spLocks noGrp="1"/>
          </p:cNvSpPr>
          <p:nvPr>
            <p:ph idx="1"/>
          </p:nvPr>
        </p:nvSpPr>
        <p:spPr>
          <a:xfrm>
            <a:off x="838200" y="1237488"/>
            <a:ext cx="10515600" cy="4939475"/>
          </a:xfrm>
        </p:spPr>
        <p:txBody>
          <a:bodyPr>
            <a:normAutofit/>
          </a:bodyPr>
          <a:lstStyle/>
          <a:p>
            <a:pPr marL="0" indent="0">
              <a:buNone/>
            </a:pPr>
            <a:r>
              <a:rPr lang="nl-BE" sz="2000" b="1" u="sng" dirty="0" smtClean="0"/>
              <a:t>VERZEKERING BURGERLIJKE BEROEPSAANSPRAKELIJKHEID INTELLECTUELE BEROEPEN</a:t>
            </a:r>
          </a:p>
          <a:p>
            <a:r>
              <a:rPr lang="nl-BE" sz="1200" dirty="0" smtClean="0">
                <a:latin typeface="+mj-lt"/>
              </a:rPr>
              <a:t>Verplicht sedert 01-07-2019</a:t>
            </a:r>
          </a:p>
          <a:p>
            <a:r>
              <a:rPr lang="nl-BE" sz="1200" dirty="0" smtClean="0">
                <a:latin typeface="+mj-lt"/>
              </a:rPr>
              <a:t>Wet Peeters-</a:t>
            </a:r>
            <a:r>
              <a:rPr lang="nl-BE" sz="1200" dirty="0" err="1" smtClean="0">
                <a:latin typeface="+mj-lt"/>
              </a:rPr>
              <a:t>Ducarme</a:t>
            </a:r>
            <a:r>
              <a:rPr lang="nl-BE" sz="1200" dirty="0" smtClean="0">
                <a:latin typeface="+mj-lt"/>
              </a:rPr>
              <a:t> van 09,05,2019 (BS 26-06-2019)</a:t>
            </a:r>
          </a:p>
          <a:p>
            <a:r>
              <a:rPr lang="nl-BE" sz="1200" dirty="0" smtClean="0">
                <a:latin typeface="+mj-lt"/>
              </a:rPr>
              <a:t>Van toepassing op </a:t>
            </a:r>
            <a:r>
              <a:rPr lang="nl-BE" sz="1200" b="1" u="sng" dirty="0" smtClean="0">
                <a:latin typeface="+mj-lt"/>
              </a:rPr>
              <a:t>alle bouwprojecten </a:t>
            </a:r>
            <a:r>
              <a:rPr lang="nl-BE" sz="1200" dirty="0" smtClean="0">
                <a:latin typeface="+mj-lt"/>
              </a:rPr>
              <a:t>in België</a:t>
            </a:r>
          </a:p>
          <a:p>
            <a:r>
              <a:rPr lang="nl-BE" sz="1200" dirty="0" smtClean="0">
                <a:latin typeface="+mj-lt"/>
              </a:rPr>
              <a:t>Wie moet zich verzekeren? </a:t>
            </a:r>
          </a:p>
          <a:p>
            <a:pPr lvl="1"/>
            <a:r>
              <a:rPr lang="nl-BE" sz="1200" dirty="0" smtClean="0">
                <a:latin typeface="+mj-lt"/>
              </a:rPr>
              <a:t>Iedereen die een </a:t>
            </a:r>
            <a:r>
              <a:rPr lang="nl-BE" sz="1200" b="1" u="sng" dirty="0" smtClean="0">
                <a:latin typeface="+mj-lt"/>
              </a:rPr>
              <a:t>intellectueel beroep </a:t>
            </a:r>
            <a:r>
              <a:rPr lang="nl-BE" sz="1200" dirty="0" smtClean="0">
                <a:latin typeface="+mj-lt"/>
              </a:rPr>
              <a:t>in bouwsector uitoefent</a:t>
            </a:r>
          </a:p>
          <a:p>
            <a:pPr lvl="1"/>
            <a:r>
              <a:rPr lang="nl-BE" sz="1200" dirty="0" smtClean="0">
                <a:latin typeface="+mj-lt"/>
              </a:rPr>
              <a:t>Architect, ingenieur, studiebureau en andere dienstverleners</a:t>
            </a:r>
          </a:p>
          <a:p>
            <a:r>
              <a:rPr lang="nl-BE" sz="1200" dirty="0" smtClean="0">
                <a:latin typeface="+mj-lt"/>
              </a:rPr>
              <a:t>Dekking : schade ingevolge fouten gemaakt tijdens de uitoefening van het beroep, die zich voordoet vóór de voorlopige oplevering en </a:t>
            </a:r>
            <a:r>
              <a:rPr lang="nl-BE" sz="1200" b="1" u="sng" dirty="0" smtClean="0">
                <a:latin typeface="+mj-lt"/>
              </a:rPr>
              <a:t>lichte verborgen gebreken</a:t>
            </a:r>
          </a:p>
          <a:p>
            <a:r>
              <a:rPr lang="nl-BE" sz="1200" b="1" u="sng" dirty="0" smtClean="0">
                <a:latin typeface="+mj-lt"/>
              </a:rPr>
              <a:t>Geen dekking voor tienjarige aansprakelijkheid </a:t>
            </a:r>
            <a:r>
              <a:rPr lang="nl-BE" sz="1200" dirty="0" smtClean="0">
                <a:latin typeface="+mj-lt"/>
              </a:rPr>
              <a:t>wegens stabiliteitsbedreigende gebreken (art. 1792 en 2270 oud BW) </a:t>
            </a:r>
          </a:p>
          <a:p>
            <a:pPr marL="0" indent="0">
              <a:buNone/>
            </a:pPr>
            <a:endParaRPr lang="nl-BE" sz="1100" dirty="0" smtClean="0">
              <a:latin typeface="+mj-lt"/>
            </a:endParaRPr>
          </a:p>
          <a:p>
            <a:pPr marL="0" indent="0">
              <a:buNone/>
            </a:pPr>
            <a:endParaRPr lang="nl-BE" sz="1100" dirty="0">
              <a:latin typeface="+mj-lt"/>
            </a:endParaRPr>
          </a:p>
          <a:p>
            <a:pPr marL="0" indent="0">
              <a:buNone/>
            </a:pPr>
            <a:r>
              <a:rPr lang="nl-BE" sz="2000" b="1" u="sng" dirty="0" smtClean="0">
                <a:latin typeface="+mj-lt"/>
              </a:rPr>
              <a:t>VERZEKERING BURGERLIJKE BEROEPSAANSPRAKELIJKHIED AANNEMER </a:t>
            </a:r>
          </a:p>
          <a:p>
            <a:r>
              <a:rPr lang="nl-BE" sz="1200" b="1" u="sng" dirty="0" smtClean="0">
                <a:latin typeface="+mj-lt"/>
              </a:rPr>
              <a:t>Niet wettelijk verplicht</a:t>
            </a:r>
          </a:p>
          <a:p>
            <a:r>
              <a:rPr lang="nl-BE" sz="1200" dirty="0" smtClean="0">
                <a:latin typeface="+mj-lt"/>
              </a:rPr>
              <a:t>Dekking voor gevolgschade die door fout is veroorzaakt </a:t>
            </a:r>
          </a:p>
          <a:p>
            <a:r>
              <a:rPr lang="nl-BE" sz="1200" b="1" u="sng" dirty="0" smtClean="0">
                <a:latin typeface="+mj-lt"/>
              </a:rPr>
              <a:t>Geen dekking voor schade aan eigen werk</a:t>
            </a:r>
            <a:endParaRPr lang="nl-BE" sz="1200" b="1" u="sng" dirty="0">
              <a:latin typeface="+mj-lt"/>
            </a:endParaRPr>
          </a:p>
        </p:txBody>
      </p:sp>
    </p:spTree>
    <p:extLst>
      <p:ext uri="{BB962C8B-B14F-4D97-AF65-F5344CB8AC3E}">
        <p14:creationId xmlns:p14="http://schemas.microsoft.com/office/powerpoint/2010/main" val="2557866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07771"/>
          </a:xfrm>
        </p:spPr>
        <p:txBody>
          <a:bodyPr>
            <a:normAutofit fontScale="90000"/>
          </a:bodyPr>
          <a:lstStyle/>
          <a:p>
            <a:r>
              <a:rPr lang="nl-BE" sz="2400" dirty="0" smtClean="0"/>
              <a:t>VERGELIJKING </a:t>
            </a:r>
            <a:r>
              <a:rPr lang="nl-BE" dirty="0" smtClean="0"/>
              <a:t>  </a:t>
            </a:r>
            <a:endParaRPr lang="nl-BE" dirty="0"/>
          </a:p>
        </p:txBody>
      </p:sp>
      <p:sp>
        <p:nvSpPr>
          <p:cNvPr id="3" name="Tijdelijke aanduiding voor inhoud 2"/>
          <p:cNvSpPr>
            <a:spLocks noGrp="1"/>
          </p:cNvSpPr>
          <p:nvPr>
            <p:ph idx="1"/>
          </p:nvPr>
        </p:nvSpPr>
        <p:spPr>
          <a:xfrm>
            <a:off x="838200" y="1237488"/>
            <a:ext cx="10515600" cy="4939475"/>
          </a:xfrm>
        </p:spPr>
        <p:txBody>
          <a:bodyPr>
            <a:normAutofit/>
          </a:bodyPr>
          <a:lstStyle/>
          <a:p>
            <a:pPr marL="0" indent="0">
              <a:buNone/>
            </a:pPr>
            <a:r>
              <a:rPr lang="nl-BE" sz="2000" b="1" u="sng" dirty="0" smtClean="0"/>
              <a:t>GARANTIEVERZEKERING</a:t>
            </a:r>
            <a:r>
              <a:rPr lang="nl-BE" sz="2000" dirty="0" smtClean="0"/>
              <a:t> </a:t>
            </a:r>
          </a:p>
          <a:p>
            <a:r>
              <a:rPr lang="nl-BE" sz="1200" dirty="0" smtClean="0">
                <a:latin typeface="+mj-lt"/>
              </a:rPr>
              <a:t>Is een </a:t>
            </a:r>
            <a:r>
              <a:rPr lang="nl-BE" sz="1200" b="1" u="sng" dirty="0" smtClean="0">
                <a:latin typeface="+mj-lt"/>
              </a:rPr>
              <a:t>zaakschadeverzekering</a:t>
            </a:r>
            <a:r>
              <a:rPr lang="nl-BE" sz="1200" dirty="0" smtClean="0">
                <a:latin typeface="+mj-lt"/>
              </a:rPr>
              <a:t> </a:t>
            </a:r>
          </a:p>
          <a:p>
            <a:r>
              <a:rPr lang="nl-BE" sz="1200" dirty="0" smtClean="0">
                <a:latin typeface="+mj-lt"/>
              </a:rPr>
              <a:t>Herstel van schades die optreden in “het toegepaste systeem”</a:t>
            </a:r>
          </a:p>
          <a:p>
            <a:r>
              <a:rPr lang="nl-BE" sz="1200" dirty="0" smtClean="0">
                <a:latin typeface="+mj-lt"/>
              </a:rPr>
              <a:t>Maximaal 10 jaar na oplevering </a:t>
            </a:r>
          </a:p>
          <a:p>
            <a:r>
              <a:rPr lang="nl-BE" sz="1200" b="1" u="sng" dirty="0" smtClean="0">
                <a:latin typeface="+mj-lt"/>
              </a:rPr>
              <a:t>Geen fout te bewijzen </a:t>
            </a:r>
          </a:p>
          <a:p>
            <a:pPr marL="0" indent="0">
              <a:buNone/>
            </a:pPr>
            <a:endParaRPr lang="nl-BE" sz="2000" dirty="0"/>
          </a:p>
        </p:txBody>
      </p:sp>
    </p:spTree>
    <p:extLst>
      <p:ext uri="{BB962C8B-B14F-4D97-AF65-F5344CB8AC3E}">
        <p14:creationId xmlns:p14="http://schemas.microsoft.com/office/powerpoint/2010/main" val="2055428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F4F03AF3-A015-45DD-BFA4-452FA2227484}" vid="{FA110976-81C3-4703-827A-913193CBBE40}"/>
    </a:ext>
  </a:extLst>
</a:theme>
</file>

<file path=docProps/app.xml><?xml version="1.0" encoding="utf-8"?>
<Properties xmlns="http://schemas.openxmlformats.org/officeDocument/2006/extended-properties" xmlns:vt="http://schemas.openxmlformats.org/officeDocument/2006/docPropsVTypes">
  <Template>Eeckhout &amp; Ottevaere - powerpoint template - 6</Template>
  <TotalTime>182</TotalTime>
  <Words>1433</Words>
  <Application>Microsoft Office PowerPoint</Application>
  <PresentationFormat>Breedbeeld</PresentationFormat>
  <Paragraphs>171</Paragraphs>
  <Slides>10</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10</vt:i4>
      </vt:variant>
    </vt:vector>
  </HeadingPairs>
  <TitlesOfParts>
    <vt:vector size="19" baseType="lpstr">
      <vt:lpstr>Arial</vt:lpstr>
      <vt:lpstr>Arial Narrow</vt:lpstr>
      <vt:lpstr>Calibri</vt:lpstr>
      <vt:lpstr>Calibri Light</vt:lpstr>
      <vt:lpstr>Dense</vt:lpstr>
      <vt:lpstr>Frutiger LT Std 45 Light</vt:lpstr>
      <vt:lpstr>Times New Roman</vt:lpstr>
      <vt:lpstr>Wingdings</vt:lpstr>
      <vt:lpstr>Kantoorthema</vt:lpstr>
      <vt:lpstr>DE TIENJARIGE AANSPRAKELIJKHEID EN VERZEKERING TIENJARIGE AANSPRAKELIJKHEID, toegepast bij betonherstellingen  Ann Eeckhout &amp; Lotte Ottevaere  FEREB 26-11-2024 </vt:lpstr>
      <vt:lpstr>TIENJARIGE AANSPRAKELIJKHEID</vt:lpstr>
      <vt:lpstr>TIENJARIGE AANSPRAKELIJKHEID – Huidig recht</vt:lpstr>
      <vt:lpstr>TIENJARIGE AANSPRAKELIJKHEID – Toekomstig recht ?</vt:lpstr>
      <vt:lpstr>VERZEKERING TIENJARIGE AANSPRAKELIJKHEID</vt:lpstr>
      <vt:lpstr>VERZEKERING TIENJARIGE AANSPRAKELIJKHEID </vt:lpstr>
      <vt:lpstr>VERZEKERING TIENJARIGE AANSPRAKELIJKHEID  </vt:lpstr>
      <vt:lpstr>VERGELIJKING   </vt:lpstr>
      <vt:lpstr>VERGELIJKING   </vt:lpstr>
      <vt:lpstr>Eeckhout &amp; Ottevaere Advocaten en bemiddelaars in bouwzaken Droesbekeplein 20 9700 Oudenaarde 055/49.97.97 info@eeckhout-ottevaere.be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E&amp;O (AE)</dc:creator>
  <cp:lastModifiedBy>E&amp;O (AE)</cp:lastModifiedBy>
  <cp:revision>15</cp:revision>
  <cp:lastPrinted>2024-11-26T07:01:55Z</cp:lastPrinted>
  <dcterms:created xsi:type="dcterms:W3CDTF">2024-11-17T22:39:14Z</dcterms:created>
  <dcterms:modified xsi:type="dcterms:W3CDTF">2024-11-26T08:27:16Z</dcterms:modified>
</cp:coreProperties>
</file>