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DM Sans" pitchFamily="2" charset="77"/>
      <p:regular r:id="rId30"/>
    </p:embeddedFont>
    <p:embeddedFont>
      <p:font typeface="DM Sans Bold" pitchFamily="2" charset="77"/>
      <p:regular r:id="rId31"/>
      <p:bold r:id="rId32"/>
    </p:embeddedFont>
    <p:embeddedFont>
      <p:font typeface="Glacial Indifference" pitchFamily="2" charset="0"/>
      <p:regular r:id="rId33"/>
    </p:embeddedFont>
    <p:embeddedFont>
      <p:font typeface="Glacial Indifference Bold" pitchFamily="2" charset="0"/>
      <p:regular r:id="rId34"/>
      <p:bold r:id="rId35"/>
    </p:embeddedFont>
    <p:embeddedFont>
      <p:font typeface="League Spartan" pitchFamily="2" charset="7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11" autoAdjust="0"/>
  </p:normalViewPr>
  <p:slideViewPr>
    <p:cSldViewPr>
      <p:cViewPr>
        <p:scale>
          <a:sx n="51" d="100"/>
          <a:sy n="51" d="100"/>
        </p:scale>
        <p:origin x="1960" y="8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mailto:info@euracor.eu" TargetMode="Externa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448" r="-69051"/>
            </a:stretch>
          </a:blipFill>
        </p:spPr>
      </p:sp>
      <p:grpSp>
        <p:nvGrpSpPr>
          <p:cNvPr id="3" name="Group 3"/>
          <p:cNvGrpSpPr/>
          <p:nvPr/>
        </p:nvGrpSpPr>
        <p:grpSpPr>
          <a:xfrm>
            <a:off x="-4491542" y="-1187572"/>
            <a:ext cx="16846659" cy="12662144"/>
            <a:chOff x="0" y="0"/>
            <a:chExt cx="929336" cy="698500"/>
          </a:xfrm>
        </p:grpSpPr>
        <p:sp>
          <p:nvSpPr>
            <p:cNvPr id="4" name="Freeform 4"/>
            <p:cNvSpPr/>
            <p:nvPr/>
          </p:nvSpPr>
          <p:spPr>
            <a:xfrm>
              <a:off x="0" y="0"/>
              <a:ext cx="929336" cy="698500"/>
            </a:xfrm>
            <a:custGeom>
              <a:avLst/>
              <a:gdLst/>
              <a:ahLst/>
              <a:cxnLst/>
              <a:rect l="l" t="t" r="r" b="b"/>
              <a:pathLst>
                <a:path w="929336" h="698500">
                  <a:moveTo>
                    <a:pt x="929336" y="349250"/>
                  </a:moveTo>
                  <a:lnTo>
                    <a:pt x="726136" y="698500"/>
                  </a:lnTo>
                  <a:lnTo>
                    <a:pt x="203200" y="698500"/>
                  </a:lnTo>
                  <a:lnTo>
                    <a:pt x="0" y="349250"/>
                  </a:lnTo>
                  <a:lnTo>
                    <a:pt x="203200" y="0"/>
                  </a:lnTo>
                  <a:lnTo>
                    <a:pt x="726136" y="0"/>
                  </a:lnTo>
                  <a:lnTo>
                    <a:pt x="929336" y="349250"/>
                  </a:lnTo>
                  <a:close/>
                </a:path>
              </a:pathLst>
            </a:custGeom>
            <a:solidFill>
              <a:srgbClr val="FFFFFF">
                <a:alpha val="83922"/>
              </a:srgbClr>
            </a:solidFill>
          </p:spPr>
        </p:sp>
        <p:sp>
          <p:nvSpPr>
            <p:cNvPr id="5" name="TextBox 5"/>
            <p:cNvSpPr txBox="1"/>
            <p:nvPr/>
          </p:nvSpPr>
          <p:spPr>
            <a:xfrm>
              <a:off x="114300" y="-38100"/>
              <a:ext cx="700736"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6365042"/>
            <a:ext cx="3931788" cy="3921958"/>
          </a:xfrm>
          <a:custGeom>
            <a:avLst/>
            <a:gdLst/>
            <a:ahLst/>
            <a:cxnLst/>
            <a:rect l="l" t="t" r="r" b="b"/>
            <a:pathLst>
              <a:path w="3931788" h="3921958">
                <a:moveTo>
                  <a:pt x="0" y="0"/>
                </a:moveTo>
                <a:lnTo>
                  <a:pt x="3931788" y="0"/>
                </a:lnTo>
                <a:lnTo>
                  <a:pt x="3931788" y="3921958"/>
                </a:lnTo>
                <a:lnTo>
                  <a:pt x="0" y="3921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rot="3514545">
            <a:off x="2136743" y="1871976"/>
            <a:ext cx="13665829" cy="1525700"/>
            <a:chOff x="0" y="0"/>
            <a:chExt cx="3599231" cy="401831"/>
          </a:xfrm>
        </p:grpSpPr>
        <p:sp>
          <p:nvSpPr>
            <p:cNvPr id="8" name="Freeform 8"/>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9" name="TextBox 9"/>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7225038">
            <a:off x="5047261" y="10833986"/>
            <a:ext cx="10495456" cy="1412986"/>
            <a:chOff x="0" y="0"/>
            <a:chExt cx="2764235" cy="372144"/>
          </a:xfrm>
        </p:grpSpPr>
        <p:sp>
          <p:nvSpPr>
            <p:cNvPr id="11" name="Freeform 11"/>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2" name="TextBox 12"/>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028700" y="488561"/>
            <a:ext cx="4508836" cy="2637669"/>
          </a:xfrm>
          <a:custGeom>
            <a:avLst/>
            <a:gdLst/>
            <a:ahLst/>
            <a:cxnLst/>
            <a:rect l="l" t="t" r="r" b="b"/>
            <a:pathLst>
              <a:path w="4508836" h="2637669">
                <a:moveTo>
                  <a:pt x="0" y="0"/>
                </a:moveTo>
                <a:lnTo>
                  <a:pt x="4508836" y="0"/>
                </a:lnTo>
                <a:lnTo>
                  <a:pt x="4508836" y="2637669"/>
                </a:lnTo>
                <a:lnTo>
                  <a:pt x="0" y="2637669"/>
                </a:lnTo>
                <a:lnTo>
                  <a:pt x="0" y="0"/>
                </a:lnTo>
                <a:close/>
              </a:path>
            </a:pathLst>
          </a:custGeom>
          <a:blipFill>
            <a:blip r:embed="rId5"/>
            <a:stretch>
              <a:fillRect/>
            </a:stretch>
          </a:blipFill>
        </p:spPr>
      </p:sp>
      <p:sp>
        <p:nvSpPr>
          <p:cNvPr id="14" name="TextBox 14"/>
          <p:cNvSpPr txBox="1"/>
          <p:nvPr/>
        </p:nvSpPr>
        <p:spPr>
          <a:xfrm>
            <a:off x="1028700" y="4855613"/>
            <a:ext cx="8788241" cy="1517150"/>
          </a:xfrm>
          <a:prstGeom prst="rect">
            <a:avLst/>
          </a:prstGeom>
        </p:spPr>
        <p:txBody>
          <a:bodyPr lIns="0" tIns="0" rIns="0" bIns="0" rtlCol="0" anchor="t">
            <a:spAutoFit/>
          </a:bodyPr>
          <a:lstStyle/>
          <a:p>
            <a:pPr algn="l">
              <a:lnSpc>
                <a:spcPts val="12452"/>
              </a:lnSpc>
            </a:pPr>
            <a:r>
              <a:rPr lang="en-US" sz="8894">
                <a:solidFill>
                  <a:srgbClr val="253247"/>
                </a:solidFill>
                <a:latin typeface="League Spartan"/>
                <a:ea typeface="League Spartan"/>
                <a:cs typeface="League Spartan"/>
                <a:sym typeface="League Spartan"/>
              </a:rPr>
              <a:t>VERZEKERING</a:t>
            </a:r>
          </a:p>
        </p:txBody>
      </p:sp>
      <p:sp>
        <p:nvSpPr>
          <p:cNvPr id="15" name="TextBox 15"/>
          <p:cNvSpPr txBox="1"/>
          <p:nvPr/>
        </p:nvSpPr>
        <p:spPr>
          <a:xfrm>
            <a:off x="1028700" y="3637794"/>
            <a:ext cx="8788241" cy="1261215"/>
          </a:xfrm>
          <a:prstGeom prst="rect">
            <a:avLst/>
          </a:prstGeom>
        </p:spPr>
        <p:txBody>
          <a:bodyPr lIns="0" tIns="0" rIns="0" bIns="0" rtlCol="0" anchor="t">
            <a:spAutoFit/>
          </a:bodyPr>
          <a:lstStyle/>
          <a:p>
            <a:pPr algn="l">
              <a:lnSpc>
                <a:spcPts val="10284"/>
              </a:lnSpc>
            </a:pPr>
            <a:r>
              <a:rPr lang="en-US" sz="7345" b="1">
                <a:solidFill>
                  <a:srgbClr val="000000"/>
                </a:solidFill>
                <a:latin typeface="DM Sans Bold"/>
                <a:ea typeface="DM Sans Bold"/>
                <a:cs typeface="DM Sans Bold"/>
                <a:sym typeface="DM Sans Bold"/>
              </a:rPr>
              <a:t>Garantie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7" y="6169"/>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t="-35767" b="-35767"/>
              </a:stretch>
            </a:blipFill>
          </p:spPr>
        </p:sp>
      </p:grpSp>
      <p:sp>
        <p:nvSpPr>
          <p:cNvPr id="4" name="Freeform 4"/>
          <p:cNvSpPr/>
          <p:nvPr/>
        </p:nvSpPr>
        <p:spPr>
          <a:xfrm flipH="1">
            <a:off x="14496713" y="6505191"/>
            <a:ext cx="3791287" cy="3781809"/>
          </a:xfrm>
          <a:custGeom>
            <a:avLst/>
            <a:gdLst/>
            <a:ahLst/>
            <a:cxnLst/>
            <a:rect l="l" t="t" r="r" b="b"/>
            <a:pathLst>
              <a:path w="3791287" h="3781809">
                <a:moveTo>
                  <a:pt x="3791287" y="0"/>
                </a:moveTo>
                <a:lnTo>
                  <a:pt x="0" y="0"/>
                </a:lnTo>
                <a:lnTo>
                  <a:pt x="0" y="3781809"/>
                </a:lnTo>
                <a:lnTo>
                  <a:pt x="3791287" y="3781809"/>
                </a:lnTo>
                <a:lnTo>
                  <a:pt x="379128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674384"/>
            <a:ext cx="13737655" cy="2397024"/>
          </a:xfrm>
          <a:prstGeom prst="rect">
            <a:avLst/>
          </a:prstGeom>
        </p:spPr>
        <p:txBody>
          <a:bodyPr lIns="0" tIns="0" rIns="0" bIns="0" rtlCol="0" anchor="t">
            <a:spAutoFit/>
          </a:bodyPr>
          <a:lstStyle/>
          <a:p>
            <a:pPr algn="l">
              <a:lnSpc>
                <a:spcPts val="9630"/>
              </a:lnSpc>
            </a:pPr>
            <a:r>
              <a:rPr lang="en-US" sz="6878">
                <a:solidFill>
                  <a:srgbClr val="253247"/>
                </a:solidFill>
                <a:latin typeface="League Spartan"/>
                <a:ea typeface="League Spartan"/>
                <a:cs typeface="League Spartan"/>
                <a:sym typeface="League Spartan"/>
              </a:rPr>
              <a:t>PROJECTPOLIS OF ABONNEMENTSPOLIS</a:t>
            </a:r>
          </a:p>
        </p:txBody>
      </p:sp>
      <p:sp>
        <p:nvSpPr>
          <p:cNvPr id="6" name="TextBox 6"/>
          <p:cNvSpPr txBox="1"/>
          <p:nvPr/>
        </p:nvSpPr>
        <p:spPr>
          <a:xfrm>
            <a:off x="1028700" y="3595582"/>
            <a:ext cx="12852226" cy="418084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Bij abonnementspolissen is de verzekeringnemer meestal de fabrikant /verdeler van het verzekerde systeem (o.a. gevelbepleisteringssysteem op isolatie, waterdichtingssysteem voor terrassen, dakbedekkingen van platte daken, waterdichting van kelders, enz) die met deze verzekering een </a:t>
            </a:r>
            <a:r>
              <a:rPr lang="en-US" sz="3399" b="1">
                <a:solidFill>
                  <a:srgbClr val="253247"/>
                </a:solidFill>
                <a:latin typeface="Glacial Indifference Bold"/>
                <a:ea typeface="Glacial Indifference Bold"/>
                <a:cs typeface="Glacial Indifference Bold"/>
                <a:sym typeface="Glacial Indifference Bold"/>
              </a:rPr>
              <a:t>concurrentieel voordeel bieden aan hun erkende plaatsers.</a:t>
            </a:r>
          </a:p>
          <a:p>
            <a:pPr algn="l">
              <a:lnSpc>
                <a:spcPts val="4759"/>
              </a:lnSpc>
            </a:pPr>
            <a:endParaRPr lang="en-US" sz="3399" b="1">
              <a:solidFill>
                <a:srgbClr val="253247"/>
              </a:solidFill>
              <a:latin typeface="Glacial Indifference Bold"/>
              <a:ea typeface="Glacial Indifference Bold"/>
              <a:cs typeface="Glacial Indifference Bold"/>
              <a:sym typeface="Glacial Indifference Bold"/>
            </a:endParaRPr>
          </a:p>
        </p:txBody>
      </p:sp>
      <p:sp>
        <p:nvSpPr>
          <p:cNvPr id="7" name="Freeform 7"/>
          <p:cNvSpPr/>
          <p:nvPr/>
        </p:nvSpPr>
        <p:spPr>
          <a:xfrm>
            <a:off x="288534"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8" y="-65727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r="-55555"/>
              </a:stretch>
            </a:blipFill>
          </p:spPr>
        </p:sp>
      </p:grpSp>
      <p:grpSp>
        <p:nvGrpSpPr>
          <p:cNvPr id="4" name="Group 4"/>
          <p:cNvGrpSpPr/>
          <p:nvPr/>
        </p:nvGrpSpPr>
        <p:grpSpPr>
          <a:xfrm rot="7414131">
            <a:off x="10792765" y="7879025"/>
            <a:ext cx="10495456" cy="1412986"/>
            <a:chOff x="0" y="0"/>
            <a:chExt cx="2764235" cy="372144"/>
          </a:xfrm>
        </p:grpSpPr>
        <p:sp>
          <p:nvSpPr>
            <p:cNvPr id="5" name="Freeform 5"/>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6" name="TextBox 6"/>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705747" y="3263179"/>
            <a:ext cx="14201396" cy="4759070"/>
          </a:xfrm>
          <a:prstGeom prst="rect">
            <a:avLst/>
          </a:prstGeom>
        </p:spPr>
        <p:txBody>
          <a:bodyPr lIns="0" tIns="0" rIns="0" bIns="0" rtlCol="0" anchor="t">
            <a:spAutoFit/>
          </a:bodyPr>
          <a:lstStyle/>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Op het einde van de werken, na betaling van de premie, wordt er een verzekeringsattest (zie spécimen bij downloads) afgeleverd aan de eigenaar van het gebouw.</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 premie wordt berekend als een percentage van de totale waarde van de verzekerde werken, exclusief BTW (tenzij op uitdrukkelijke vraag).</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Bij schade wordt een vrijstelling van 10% afgehouden van het schadebedrag.</a:t>
            </a:r>
          </a:p>
        </p:txBody>
      </p:sp>
      <p:sp>
        <p:nvSpPr>
          <p:cNvPr id="9" name="TextBox 9"/>
          <p:cNvSpPr txBox="1"/>
          <p:nvPr/>
        </p:nvSpPr>
        <p:spPr>
          <a:xfrm>
            <a:off x="1229684" y="1665983"/>
            <a:ext cx="12166342" cy="1757807"/>
          </a:xfrm>
          <a:prstGeom prst="rect">
            <a:avLst/>
          </a:prstGeom>
        </p:spPr>
        <p:txBody>
          <a:bodyPr lIns="0" tIns="0" rIns="0" bIns="0" rtlCol="0" anchor="t">
            <a:spAutoFit/>
          </a:bodyPr>
          <a:lstStyle/>
          <a:p>
            <a:pPr algn="l">
              <a:lnSpc>
                <a:spcPts val="7062"/>
              </a:lnSpc>
            </a:pPr>
            <a:r>
              <a:rPr lang="en-US" sz="5044">
                <a:solidFill>
                  <a:srgbClr val="253247"/>
                </a:solidFill>
                <a:latin typeface="League Spartan"/>
                <a:ea typeface="League Spartan"/>
                <a:cs typeface="League Spartan"/>
                <a:sym typeface="League Spartan"/>
              </a:rPr>
              <a:t>VRIJSTELLING EN SCHADEAANGIFTE</a:t>
            </a:r>
          </a:p>
          <a:p>
            <a:pPr algn="l">
              <a:lnSpc>
                <a:spcPts val="7062"/>
              </a:lnSpc>
            </a:pPr>
            <a:endParaRPr lang="en-US" sz="5044">
              <a:solidFill>
                <a:srgbClr val="253247"/>
              </a:solidFill>
              <a:latin typeface="League Spartan"/>
              <a:ea typeface="League Spartan"/>
              <a:cs typeface="League Spartan"/>
              <a:sym typeface="League Spartan"/>
            </a:endParaRPr>
          </a:p>
        </p:txBody>
      </p:sp>
      <p:sp>
        <p:nvSpPr>
          <p:cNvPr id="10" name="TextBox 10"/>
          <p:cNvSpPr txBox="1"/>
          <p:nvPr/>
        </p:nvSpPr>
        <p:spPr>
          <a:xfrm>
            <a:off x="1028700" y="565173"/>
            <a:ext cx="11521455" cy="894502"/>
          </a:xfrm>
          <a:prstGeom prst="rect">
            <a:avLst/>
          </a:prstGeom>
        </p:spPr>
        <p:txBody>
          <a:bodyPr lIns="0" tIns="0" rIns="0" bIns="0" rtlCol="0" anchor="t">
            <a:spAutoFit/>
          </a:bodyPr>
          <a:lstStyle/>
          <a:p>
            <a:pPr algn="l">
              <a:lnSpc>
                <a:spcPts val="7396"/>
              </a:lnSpc>
            </a:pPr>
            <a:r>
              <a:rPr lang="en-US" sz="5283">
                <a:solidFill>
                  <a:srgbClr val="385E72"/>
                </a:solidFill>
                <a:latin typeface="DM Sans"/>
                <a:ea typeface="DM Sans"/>
                <a:cs typeface="DM Sans"/>
                <a:sym typeface="DM Sans"/>
              </a:rPr>
              <a:t>Verzekeringsattest, premie, </a:t>
            </a:r>
          </a:p>
        </p:txBody>
      </p:sp>
      <p:sp>
        <p:nvSpPr>
          <p:cNvPr id="11" name="Freeform 11"/>
          <p:cNvSpPr/>
          <p:nvPr/>
        </p:nvSpPr>
        <p:spPr>
          <a:xfrm>
            <a:off x="15093251"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8" y="-65727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r="-55555"/>
              </a:stretch>
            </a:blipFill>
          </p:spPr>
        </p:sp>
      </p:grpSp>
      <p:grpSp>
        <p:nvGrpSpPr>
          <p:cNvPr id="4" name="Group 4"/>
          <p:cNvGrpSpPr/>
          <p:nvPr/>
        </p:nvGrpSpPr>
        <p:grpSpPr>
          <a:xfrm rot="7414131">
            <a:off x="10792765" y="7879025"/>
            <a:ext cx="10495456" cy="1412986"/>
            <a:chOff x="0" y="0"/>
            <a:chExt cx="2764235" cy="372144"/>
          </a:xfrm>
        </p:grpSpPr>
        <p:sp>
          <p:nvSpPr>
            <p:cNvPr id="5" name="Freeform 5"/>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6" name="TextBox 6"/>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705747" y="3388740"/>
            <a:ext cx="14201396" cy="3387470"/>
          </a:xfrm>
          <a:prstGeom prst="rect">
            <a:avLst/>
          </a:prstGeom>
        </p:spPr>
        <p:txBody>
          <a:bodyPr lIns="0" tIns="0" rIns="0" bIns="0" rtlCol="0" anchor="t">
            <a:spAutoFit/>
          </a:bodyPr>
          <a:lstStyle/>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Degressiviteit (toepassen van “slijtage”) wordt enkel toegepast bij een totaal verlies.</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In geval van schade contacteert de eigenaar van het verzekeringsattest Euracor en bezorgt een expertiseverslag waarin de vastgestelde gebreken en herstellingskosten vermeld staan.</a:t>
            </a:r>
          </a:p>
        </p:txBody>
      </p:sp>
      <p:sp>
        <p:nvSpPr>
          <p:cNvPr id="9" name="TextBox 9"/>
          <p:cNvSpPr txBox="1"/>
          <p:nvPr/>
        </p:nvSpPr>
        <p:spPr>
          <a:xfrm>
            <a:off x="1229684" y="1665983"/>
            <a:ext cx="12166342" cy="1757807"/>
          </a:xfrm>
          <a:prstGeom prst="rect">
            <a:avLst/>
          </a:prstGeom>
        </p:spPr>
        <p:txBody>
          <a:bodyPr lIns="0" tIns="0" rIns="0" bIns="0" rtlCol="0" anchor="t">
            <a:spAutoFit/>
          </a:bodyPr>
          <a:lstStyle/>
          <a:p>
            <a:pPr algn="l">
              <a:lnSpc>
                <a:spcPts val="7062"/>
              </a:lnSpc>
            </a:pPr>
            <a:r>
              <a:rPr lang="en-US" sz="5044">
                <a:solidFill>
                  <a:srgbClr val="253247"/>
                </a:solidFill>
                <a:latin typeface="League Spartan"/>
                <a:ea typeface="League Spartan"/>
                <a:cs typeface="League Spartan"/>
                <a:sym typeface="League Spartan"/>
              </a:rPr>
              <a:t>VRIJSTELLING EN SCHADEAANGIFTE</a:t>
            </a:r>
          </a:p>
          <a:p>
            <a:pPr algn="l">
              <a:lnSpc>
                <a:spcPts val="7062"/>
              </a:lnSpc>
            </a:pPr>
            <a:endParaRPr lang="en-US" sz="5044">
              <a:solidFill>
                <a:srgbClr val="253247"/>
              </a:solidFill>
              <a:latin typeface="League Spartan"/>
              <a:ea typeface="League Spartan"/>
              <a:cs typeface="League Spartan"/>
              <a:sym typeface="League Spartan"/>
            </a:endParaRPr>
          </a:p>
        </p:txBody>
      </p:sp>
      <p:sp>
        <p:nvSpPr>
          <p:cNvPr id="10" name="TextBox 10"/>
          <p:cNvSpPr txBox="1"/>
          <p:nvPr/>
        </p:nvSpPr>
        <p:spPr>
          <a:xfrm>
            <a:off x="1028700" y="565173"/>
            <a:ext cx="11521455" cy="894502"/>
          </a:xfrm>
          <a:prstGeom prst="rect">
            <a:avLst/>
          </a:prstGeom>
        </p:spPr>
        <p:txBody>
          <a:bodyPr lIns="0" tIns="0" rIns="0" bIns="0" rtlCol="0" anchor="t">
            <a:spAutoFit/>
          </a:bodyPr>
          <a:lstStyle/>
          <a:p>
            <a:pPr algn="l">
              <a:lnSpc>
                <a:spcPts val="7396"/>
              </a:lnSpc>
            </a:pPr>
            <a:r>
              <a:rPr lang="en-US" sz="5283">
                <a:solidFill>
                  <a:srgbClr val="385E72"/>
                </a:solidFill>
                <a:latin typeface="DM Sans"/>
                <a:ea typeface="DM Sans"/>
                <a:cs typeface="DM Sans"/>
                <a:sym typeface="DM Sans"/>
              </a:rPr>
              <a:t>Verzekeringsattest, premie, </a:t>
            </a:r>
          </a:p>
        </p:txBody>
      </p:sp>
      <p:sp>
        <p:nvSpPr>
          <p:cNvPr id="11" name="Freeform 11"/>
          <p:cNvSpPr/>
          <p:nvPr/>
        </p:nvSpPr>
        <p:spPr>
          <a:xfrm>
            <a:off x="15093251"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sp>
        <p:nvSpPr>
          <p:cNvPr id="2" name="Freeform 2"/>
          <p:cNvSpPr/>
          <p:nvPr/>
        </p:nvSpPr>
        <p:spPr>
          <a:xfrm flipH="1" flipV="1">
            <a:off x="15335897" y="-291796"/>
            <a:ext cx="2952103" cy="2944723"/>
          </a:xfrm>
          <a:custGeom>
            <a:avLst/>
            <a:gdLst/>
            <a:ahLst/>
            <a:cxnLst/>
            <a:rect l="l" t="t" r="r" b="b"/>
            <a:pathLst>
              <a:path w="2952103" h="2944723">
                <a:moveTo>
                  <a:pt x="2952103" y="2944722"/>
                </a:moveTo>
                <a:lnTo>
                  <a:pt x="0" y="2944722"/>
                </a:lnTo>
                <a:lnTo>
                  <a:pt x="0" y="0"/>
                </a:lnTo>
                <a:lnTo>
                  <a:pt x="2952103" y="0"/>
                </a:lnTo>
                <a:lnTo>
                  <a:pt x="2952103" y="2944722"/>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8828038">
            <a:off x="4271547" y="-2750518"/>
            <a:ext cx="13665829" cy="1525700"/>
            <a:chOff x="0" y="0"/>
            <a:chExt cx="3599231" cy="401831"/>
          </a:xfrm>
        </p:grpSpPr>
        <p:sp>
          <p:nvSpPr>
            <p:cNvPr id="4" name="Freeform 4"/>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5" name="TextBox 5"/>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9061468">
            <a:off x="-3022254" y="-1143254"/>
            <a:ext cx="10495456" cy="1412986"/>
            <a:chOff x="0" y="0"/>
            <a:chExt cx="2764235" cy="372144"/>
          </a:xfrm>
        </p:grpSpPr>
        <p:sp>
          <p:nvSpPr>
            <p:cNvPr id="7" name="Freeform 7"/>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8" name="TextBox 8"/>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042265">
            <a:off x="-9170706" y="10779985"/>
            <a:ext cx="13665829" cy="1525700"/>
            <a:chOff x="0" y="0"/>
            <a:chExt cx="3599231" cy="401831"/>
          </a:xfrm>
        </p:grpSpPr>
        <p:sp>
          <p:nvSpPr>
            <p:cNvPr id="10" name="Freeform 10"/>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11" name="TextBox 11"/>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668227">
            <a:off x="1288457" y="9083779"/>
            <a:ext cx="10495456" cy="1412986"/>
            <a:chOff x="0" y="0"/>
            <a:chExt cx="2764235" cy="372144"/>
          </a:xfrm>
        </p:grpSpPr>
        <p:sp>
          <p:nvSpPr>
            <p:cNvPr id="13" name="Freeform 13"/>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4" name="TextBox 14"/>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575478" y="1113890"/>
            <a:ext cx="8682214" cy="8249701"/>
          </a:xfrm>
          <a:prstGeom prst="rect">
            <a:avLst/>
          </a:prstGeom>
        </p:spPr>
        <p:txBody>
          <a:bodyPr lIns="0" tIns="0" rIns="0" bIns="0" rtlCol="0" anchor="t">
            <a:spAutoFit/>
          </a:bodyPr>
          <a:lstStyle/>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Euracor en de leden van de FEREB (de Belgische Federatie van specialisten in de Herstelling, Bescherming en Versteviging van Constructies in beton) ijvert voor een kwalitatieve aanpak van betonrenovatiewerken.</a:t>
            </a:r>
          </a:p>
          <a:p>
            <a:pPr marL="719726" lvl="1" indent="-359863" algn="l">
              <a:lnSpc>
                <a:spcPts val="4667"/>
              </a:lnSpc>
              <a:buFont typeface="Arial"/>
              <a:buChar char="•"/>
            </a:pPr>
            <a:r>
              <a:rPr lang="en-US" sz="3333" b="1">
                <a:solidFill>
                  <a:srgbClr val="253247"/>
                </a:solidFill>
                <a:latin typeface="Glacial Indifference Bold"/>
                <a:ea typeface="Glacial Indifference Bold"/>
                <a:cs typeface="Glacial Indifference Bold"/>
                <a:sym typeface="Glacial Indifference Bold"/>
              </a:rPr>
              <a:t>De Europese referentienorm</a:t>
            </a:r>
            <a:r>
              <a:rPr lang="en-US" sz="3333">
                <a:solidFill>
                  <a:srgbClr val="253247"/>
                </a:solidFill>
                <a:latin typeface="Glacial Indifference"/>
                <a:ea typeface="Glacial Indifference"/>
                <a:cs typeface="Glacial Indifference"/>
                <a:sym typeface="Glacial Indifference"/>
              </a:rPr>
              <a:t> op gebied van betonrenovatie is de </a:t>
            </a:r>
            <a:r>
              <a:rPr lang="en-US" sz="3333" b="1">
                <a:solidFill>
                  <a:srgbClr val="253247"/>
                </a:solidFill>
                <a:latin typeface="Glacial Indifference Bold"/>
                <a:ea typeface="Glacial Indifference Bold"/>
                <a:cs typeface="Glacial Indifference Bold"/>
                <a:sym typeface="Glacial Indifference Bold"/>
              </a:rPr>
              <a:t>EN 1504</a:t>
            </a:r>
            <a:r>
              <a:rPr lang="en-US" sz="3333">
                <a:solidFill>
                  <a:srgbClr val="253247"/>
                </a:solidFill>
                <a:latin typeface="Glacial Indifference"/>
                <a:ea typeface="Glacial Indifference"/>
                <a:cs typeface="Glacial Indifference"/>
                <a:sym typeface="Glacial Indifference"/>
              </a:rPr>
              <a:t>, die de noodzaak op een controle van de werken in betonherstellling aanmoedigt.</a:t>
            </a:r>
          </a:p>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Om een kwaliteitsvolle en duurzame betonherstelling te garanderen, is een </a:t>
            </a:r>
            <a:r>
              <a:rPr lang="en-US" sz="3333" b="1">
                <a:solidFill>
                  <a:srgbClr val="253247"/>
                </a:solidFill>
                <a:latin typeface="Glacial Indifference Bold"/>
                <a:ea typeface="Glacial Indifference Bold"/>
                <a:cs typeface="Glacial Indifference Bold"/>
                <a:sym typeface="Glacial Indifference Bold"/>
              </a:rPr>
              <a:t>voorafgaandelijke diagnose</a:t>
            </a:r>
            <a:r>
              <a:rPr lang="en-US" sz="3333">
                <a:solidFill>
                  <a:srgbClr val="253247"/>
                </a:solidFill>
                <a:latin typeface="Glacial Indifference"/>
                <a:ea typeface="Glacial Indifference"/>
                <a:cs typeface="Glacial Indifference"/>
                <a:sym typeface="Glacial Indifference"/>
              </a:rPr>
              <a:t> noodzakelijk.</a:t>
            </a:r>
          </a:p>
        </p:txBody>
      </p:sp>
      <p:sp>
        <p:nvSpPr>
          <p:cNvPr id="16" name="TextBox 16"/>
          <p:cNvSpPr txBox="1"/>
          <p:nvPr/>
        </p:nvSpPr>
        <p:spPr>
          <a:xfrm>
            <a:off x="243043" y="4229925"/>
            <a:ext cx="8115300" cy="885952"/>
          </a:xfrm>
          <a:prstGeom prst="rect">
            <a:avLst/>
          </a:prstGeom>
        </p:spPr>
        <p:txBody>
          <a:bodyPr lIns="0" tIns="0" rIns="0" bIns="0" rtlCol="0" anchor="t">
            <a:spAutoFit/>
          </a:bodyPr>
          <a:lstStyle/>
          <a:p>
            <a:pPr algn="l">
              <a:lnSpc>
                <a:spcPts val="7342"/>
              </a:lnSpc>
            </a:pPr>
            <a:r>
              <a:rPr lang="en-US" sz="5244">
                <a:solidFill>
                  <a:srgbClr val="253247"/>
                </a:solidFill>
                <a:latin typeface="League Spartan"/>
                <a:ea typeface="League Spartan"/>
                <a:cs typeface="League Spartan"/>
                <a:sym typeface="League Spartan"/>
              </a:rPr>
              <a:t>BETONHERSTELLINGEN</a:t>
            </a:r>
          </a:p>
        </p:txBody>
      </p:sp>
      <p:sp>
        <p:nvSpPr>
          <p:cNvPr id="17" name="Freeform 17"/>
          <p:cNvSpPr/>
          <p:nvPr/>
        </p:nvSpPr>
        <p:spPr>
          <a:xfrm>
            <a:off x="41640" y="289536"/>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sp>
        <p:nvSpPr>
          <p:cNvPr id="2" name="Freeform 2"/>
          <p:cNvSpPr/>
          <p:nvPr/>
        </p:nvSpPr>
        <p:spPr>
          <a:xfrm flipH="1" flipV="1">
            <a:off x="15335897" y="-291796"/>
            <a:ext cx="2952103" cy="2944723"/>
          </a:xfrm>
          <a:custGeom>
            <a:avLst/>
            <a:gdLst/>
            <a:ahLst/>
            <a:cxnLst/>
            <a:rect l="l" t="t" r="r" b="b"/>
            <a:pathLst>
              <a:path w="2952103" h="2944723">
                <a:moveTo>
                  <a:pt x="2952103" y="2944722"/>
                </a:moveTo>
                <a:lnTo>
                  <a:pt x="0" y="2944722"/>
                </a:lnTo>
                <a:lnTo>
                  <a:pt x="0" y="0"/>
                </a:lnTo>
                <a:lnTo>
                  <a:pt x="2952103" y="0"/>
                </a:lnTo>
                <a:lnTo>
                  <a:pt x="2952103" y="2944722"/>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8828038">
            <a:off x="4271547" y="-2750518"/>
            <a:ext cx="13665829" cy="1525700"/>
            <a:chOff x="0" y="0"/>
            <a:chExt cx="3599231" cy="401831"/>
          </a:xfrm>
        </p:grpSpPr>
        <p:sp>
          <p:nvSpPr>
            <p:cNvPr id="4" name="Freeform 4"/>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5" name="TextBox 5"/>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9061468">
            <a:off x="-3022254" y="-1143254"/>
            <a:ext cx="10495456" cy="1412986"/>
            <a:chOff x="0" y="0"/>
            <a:chExt cx="2764235" cy="372144"/>
          </a:xfrm>
        </p:grpSpPr>
        <p:sp>
          <p:nvSpPr>
            <p:cNvPr id="7" name="Freeform 7"/>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8" name="TextBox 8"/>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042265">
            <a:off x="-9170706" y="10779985"/>
            <a:ext cx="13665829" cy="1525700"/>
            <a:chOff x="0" y="0"/>
            <a:chExt cx="3599231" cy="401831"/>
          </a:xfrm>
        </p:grpSpPr>
        <p:sp>
          <p:nvSpPr>
            <p:cNvPr id="10" name="Freeform 10"/>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11" name="TextBox 11"/>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668227">
            <a:off x="1288457" y="9083779"/>
            <a:ext cx="10495456" cy="1412986"/>
            <a:chOff x="0" y="0"/>
            <a:chExt cx="2764235" cy="372144"/>
          </a:xfrm>
        </p:grpSpPr>
        <p:sp>
          <p:nvSpPr>
            <p:cNvPr id="13" name="Freeform 13"/>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4" name="TextBox 14"/>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575478" y="1575862"/>
            <a:ext cx="8682214" cy="7659151"/>
          </a:xfrm>
          <a:prstGeom prst="rect">
            <a:avLst/>
          </a:prstGeom>
        </p:spPr>
        <p:txBody>
          <a:bodyPr lIns="0" tIns="0" rIns="0" bIns="0" rtlCol="0" anchor="t">
            <a:spAutoFit/>
          </a:bodyPr>
          <a:lstStyle/>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Deze diagnose moet uitgevoerd worden door een organisme of een </a:t>
            </a:r>
            <a:r>
              <a:rPr lang="en-US" sz="3333" b="1">
                <a:solidFill>
                  <a:srgbClr val="253247"/>
                </a:solidFill>
                <a:latin typeface="Glacial Indifference Bold"/>
                <a:ea typeface="Glacial Indifference Bold"/>
                <a:cs typeface="Glacial Indifference Bold"/>
                <a:sym typeface="Glacial Indifference Bold"/>
              </a:rPr>
              <a:t>onafhankelijk studiebureau erkend door de verzekeraar.</a:t>
            </a:r>
          </a:p>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diagnose bepaalt de oorsprong van de schade en maakt een nauwkeurige herstelmethode mogelijk.</a:t>
            </a:r>
          </a:p>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geselecteerde producten en technieken beantwoorden aan de norm EN 1504 en hebben een </a:t>
            </a:r>
            <a:r>
              <a:rPr lang="en-US" sz="3333" b="1">
                <a:solidFill>
                  <a:srgbClr val="253247"/>
                </a:solidFill>
                <a:latin typeface="Glacial Indifference Bold"/>
                <a:ea typeface="Glacial Indifference Bold"/>
                <a:cs typeface="Glacial Indifference Bold"/>
                <a:sym typeface="Glacial Indifference Bold"/>
              </a:rPr>
              <a:t>BENOR</a:t>
            </a:r>
            <a:r>
              <a:rPr lang="en-US" sz="3333">
                <a:solidFill>
                  <a:srgbClr val="253247"/>
                </a:solidFill>
                <a:latin typeface="Glacial Indifference"/>
                <a:ea typeface="Glacial Indifference"/>
                <a:cs typeface="Glacial Indifference"/>
                <a:sym typeface="Glacial Indifference"/>
              </a:rPr>
              <a:t>-label.</a:t>
            </a:r>
          </a:p>
          <a:p>
            <a:pPr marL="719726" lvl="1" indent="-359863" algn="l">
              <a:lnSpc>
                <a:spcPts val="4667"/>
              </a:lnSpc>
              <a:buFont typeface="Arial"/>
              <a:buChar char="•"/>
            </a:pPr>
            <a:r>
              <a:rPr lang="en-US" sz="3333">
                <a:solidFill>
                  <a:srgbClr val="253247"/>
                </a:solidFill>
                <a:latin typeface="Glacial Indifference"/>
                <a:ea typeface="Glacial Indifference"/>
                <a:cs typeface="Glacial Indifference"/>
                <a:sym typeface="Glacial Indifference"/>
              </a:rPr>
              <a:t>Een </a:t>
            </a:r>
            <a:r>
              <a:rPr lang="en-US" sz="3333" b="1">
                <a:solidFill>
                  <a:srgbClr val="253247"/>
                </a:solidFill>
                <a:latin typeface="Glacial Indifference Bold"/>
                <a:ea typeface="Glacial Indifference Bold"/>
                <a:cs typeface="Glacial Indifference Bold"/>
                <a:sym typeface="Glacial Indifference Bold"/>
              </a:rPr>
              <a:t>gecertificeerde BCCA aannemer</a:t>
            </a:r>
            <a:r>
              <a:rPr lang="en-US" sz="3333">
                <a:solidFill>
                  <a:srgbClr val="253247"/>
                </a:solidFill>
                <a:latin typeface="Glacial Indifference"/>
                <a:ea typeface="Glacial Indifference"/>
                <a:cs typeface="Glacial Indifference"/>
                <a:sym typeface="Glacial Indifference"/>
              </a:rPr>
              <a:t> kan de perfecte uitvoering van de werken met een duurtijd van 10 jaar garanderen.</a:t>
            </a:r>
          </a:p>
        </p:txBody>
      </p:sp>
      <p:sp>
        <p:nvSpPr>
          <p:cNvPr id="16" name="TextBox 16"/>
          <p:cNvSpPr txBox="1"/>
          <p:nvPr/>
        </p:nvSpPr>
        <p:spPr>
          <a:xfrm>
            <a:off x="243043" y="4229925"/>
            <a:ext cx="8115300" cy="885952"/>
          </a:xfrm>
          <a:prstGeom prst="rect">
            <a:avLst/>
          </a:prstGeom>
        </p:spPr>
        <p:txBody>
          <a:bodyPr lIns="0" tIns="0" rIns="0" bIns="0" rtlCol="0" anchor="t">
            <a:spAutoFit/>
          </a:bodyPr>
          <a:lstStyle/>
          <a:p>
            <a:pPr algn="l">
              <a:lnSpc>
                <a:spcPts val="7342"/>
              </a:lnSpc>
            </a:pPr>
            <a:r>
              <a:rPr lang="en-US" sz="5244">
                <a:solidFill>
                  <a:srgbClr val="253247"/>
                </a:solidFill>
                <a:latin typeface="League Spartan"/>
                <a:ea typeface="League Spartan"/>
                <a:cs typeface="League Spartan"/>
                <a:sym typeface="League Spartan"/>
              </a:rPr>
              <a:t>BETONHERSTELLINGEN</a:t>
            </a:r>
          </a:p>
        </p:txBody>
      </p:sp>
      <p:sp>
        <p:nvSpPr>
          <p:cNvPr id="17" name="Freeform 17"/>
          <p:cNvSpPr/>
          <p:nvPr/>
        </p:nvSpPr>
        <p:spPr>
          <a:xfrm>
            <a:off x="41640" y="289536"/>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8" y="-65727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15543" r="-15543"/>
              </a:stretch>
            </a:blipFill>
          </p:spPr>
        </p:sp>
      </p:grpSp>
      <p:grpSp>
        <p:nvGrpSpPr>
          <p:cNvPr id="4" name="Group 4"/>
          <p:cNvGrpSpPr/>
          <p:nvPr/>
        </p:nvGrpSpPr>
        <p:grpSpPr>
          <a:xfrm rot="7414131">
            <a:off x="10792765" y="7879025"/>
            <a:ext cx="10495456" cy="1412986"/>
            <a:chOff x="0" y="0"/>
            <a:chExt cx="2764235" cy="372144"/>
          </a:xfrm>
        </p:grpSpPr>
        <p:sp>
          <p:nvSpPr>
            <p:cNvPr id="5" name="Freeform 5"/>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6" name="TextBox 6"/>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533885" y="1891579"/>
            <a:ext cx="14201396" cy="6816470"/>
          </a:xfrm>
          <a:prstGeom prst="rect">
            <a:avLst/>
          </a:prstGeom>
        </p:spPr>
        <p:txBody>
          <a:bodyPr lIns="0" tIns="0" rIns="0" bIns="0" rtlCol="0" anchor="t">
            <a:spAutoFit/>
          </a:bodyPr>
          <a:lstStyle/>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1: bepaling van de te verzekeren producten en systemen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2: analyse van het lastenboek/werken en de producten door een onafhankelijk controlebureau</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3: voorlopig akkoord van de verzekerbaarheid</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4: controle op de uitvoering door een erkend controlebureau</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5: na oplevering van de werken uitgifte van het definitief verslag van het controlebureau</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6: akkoord voor de waarborg</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Stap 7: waarborgcertificaat wordt bezorgd aan de waarborgbegunstigde op voorwaarde van betaling van de premie en de controlekosten</a:t>
            </a:r>
          </a:p>
        </p:txBody>
      </p:sp>
      <p:sp>
        <p:nvSpPr>
          <p:cNvPr id="9" name="TextBox 9"/>
          <p:cNvSpPr txBox="1"/>
          <p:nvPr/>
        </p:nvSpPr>
        <p:spPr>
          <a:xfrm>
            <a:off x="1205132" y="933450"/>
            <a:ext cx="12166342" cy="862457"/>
          </a:xfrm>
          <a:prstGeom prst="rect">
            <a:avLst/>
          </a:prstGeom>
        </p:spPr>
        <p:txBody>
          <a:bodyPr lIns="0" tIns="0" rIns="0" bIns="0" rtlCol="0" anchor="t">
            <a:spAutoFit/>
          </a:bodyPr>
          <a:lstStyle/>
          <a:p>
            <a:pPr algn="l">
              <a:lnSpc>
                <a:spcPts val="7062"/>
              </a:lnSpc>
            </a:pPr>
            <a:r>
              <a:rPr lang="en-US" sz="5044">
                <a:solidFill>
                  <a:srgbClr val="253247"/>
                </a:solidFill>
                <a:latin typeface="League Spartan"/>
                <a:ea typeface="League Spartan"/>
                <a:cs typeface="League Spartan"/>
                <a:sym typeface="League Spartan"/>
              </a:rPr>
              <a:t>ONDERSCHRIJVINGSPROCEDURE</a:t>
            </a:r>
          </a:p>
        </p:txBody>
      </p:sp>
      <p:sp>
        <p:nvSpPr>
          <p:cNvPr id="10" name="Freeform 10"/>
          <p:cNvSpPr/>
          <p:nvPr/>
        </p:nvSpPr>
        <p:spPr>
          <a:xfrm>
            <a:off x="15093251"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a:off x="15012513" y="2955324"/>
            <a:ext cx="4489955" cy="3928711"/>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300" r="-30785"/>
              </a:stretch>
            </a:blipFill>
          </p:spPr>
        </p:sp>
      </p:grpSp>
      <p:grpSp>
        <p:nvGrpSpPr>
          <p:cNvPr id="4" name="Group 4"/>
          <p:cNvGrpSpPr/>
          <p:nvPr/>
        </p:nvGrpSpPr>
        <p:grpSpPr>
          <a:xfrm rot="3703639">
            <a:off x="9595047" y="-489054"/>
            <a:ext cx="13665829" cy="1525700"/>
            <a:chOff x="0" y="0"/>
            <a:chExt cx="3599231" cy="401831"/>
          </a:xfrm>
        </p:grpSpPr>
        <p:sp>
          <p:nvSpPr>
            <p:cNvPr id="5" name="Freeform 5"/>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6" name="TextBox 6"/>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7414131">
            <a:off x="12009762" y="8551285"/>
            <a:ext cx="10495456" cy="1412986"/>
            <a:chOff x="0" y="0"/>
            <a:chExt cx="2764235" cy="372144"/>
          </a:xfrm>
        </p:grpSpPr>
        <p:sp>
          <p:nvSpPr>
            <p:cNvPr id="8" name="Freeform 8"/>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9" name="TextBox 9"/>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
        <p:nvSpPr>
          <p:cNvPr id="12" name="TextBox 12"/>
          <p:cNvSpPr txBox="1"/>
          <p:nvPr/>
        </p:nvSpPr>
        <p:spPr>
          <a:xfrm>
            <a:off x="1705747" y="2059593"/>
            <a:ext cx="11255032" cy="1152819"/>
          </a:xfrm>
          <a:prstGeom prst="rect">
            <a:avLst/>
          </a:prstGeom>
        </p:spPr>
        <p:txBody>
          <a:bodyPr lIns="0" tIns="0" rIns="0" bIns="0" rtlCol="0" anchor="t">
            <a:spAutoFit/>
          </a:bodyPr>
          <a:lstStyle/>
          <a:p>
            <a:pPr algn="l">
              <a:lnSpc>
                <a:spcPts val="9433"/>
              </a:lnSpc>
            </a:pPr>
            <a:r>
              <a:rPr lang="en-US" sz="6738">
                <a:solidFill>
                  <a:srgbClr val="253247"/>
                </a:solidFill>
                <a:latin typeface="League Spartan"/>
                <a:ea typeface="League Spartan"/>
                <a:cs typeface="League Spartan"/>
                <a:sym typeface="League Spartan"/>
              </a:rPr>
              <a:t>DE CONTROLE</a:t>
            </a:r>
          </a:p>
        </p:txBody>
      </p:sp>
      <p:sp>
        <p:nvSpPr>
          <p:cNvPr id="13" name="TextBox 13"/>
          <p:cNvSpPr txBox="1"/>
          <p:nvPr/>
        </p:nvSpPr>
        <p:spPr>
          <a:xfrm>
            <a:off x="1705747" y="3479112"/>
            <a:ext cx="14201396" cy="5444870"/>
          </a:xfrm>
          <a:prstGeom prst="rect">
            <a:avLst/>
          </a:prstGeom>
        </p:spPr>
        <p:txBody>
          <a:bodyPr lIns="0" tIns="0" rIns="0" bIns="0" rtlCol="0" anchor="t">
            <a:spAutoFit/>
          </a:bodyPr>
          <a:lstStyle/>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 verzekeraar PROTECT verbindt zich voor een lange periode zonder opzegmogelijkheid van de polis.</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 afsluiting van een garantieverzekering gaat steeds gepaard met een controle op de uitgevoerde werken door een erkend en gespecialiseerd controlebureau.</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Deze controle biedt een bijkomende zekerheid aan de bouwheer voor wat de kwaliteit van de uitgevoerde werken en de gebruikte producten betreft.</a:t>
            </a:r>
          </a:p>
          <a:p>
            <a:pPr algn="l">
              <a:lnSpc>
                <a:spcPts val="5412"/>
              </a:lnSpc>
            </a:pPr>
            <a:endParaRPr lang="en-US" sz="3300">
              <a:solidFill>
                <a:srgbClr val="253247"/>
              </a:solidFill>
              <a:latin typeface="Glacial Indifference"/>
              <a:ea typeface="Glacial Indifference"/>
              <a:cs typeface="Glacial Indifference"/>
              <a:sym typeface="Glacial Indifferen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a:off x="15012513" y="2955324"/>
            <a:ext cx="4489955" cy="3928711"/>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300" r="-30785"/>
              </a:stretch>
            </a:blipFill>
          </p:spPr>
        </p:sp>
      </p:grpSp>
      <p:grpSp>
        <p:nvGrpSpPr>
          <p:cNvPr id="4" name="Group 4"/>
          <p:cNvGrpSpPr/>
          <p:nvPr/>
        </p:nvGrpSpPr>
        <p:grpSpPr>
          <a:xfrm rot="3703639">
            <a:off x="9595047" y="-489054"/>
            <a:ext cx="13665829" cy="1525700"/>
            <a:chOff x="0" y="0"/>
            <a:chExt cx="3599231" cy="401831"/>
          </a:xfrm>
        </p:grpSpPr>
        <p:sp>
          <p:nvSpPr>
            <p:cNvPr id="5" name="Freeform 5"/>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6" name="TextBox 6"/>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7414131">
            <a:off x="12009762" y="8551285"/>
            <a:ext cx="10495456" cy="1412986"/>
            <a:chOff x="0" y="0"/>
            <a:chExt cx="2764235" cy="372144"/>
          </a:xfrm>
        </p:grpSpPr>
        <p:sp>
          <p:nvSpPr>
            <p:cNvPr id="8" name="Freeform 8"/>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9" name="TextBox 9"/>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
        <p:nvSpPr>
          <p:cNvPr id="12" name="TextBox 12"/>
          <p:cNvSpPr txBox="1"/>
          <p:nvPr/>
        </p:nvSpPr>
        <p:spPr>
          <a:xfrm>
            <a:off x="1705747" y="2059593"/>
            <a:ext cx="11255032" cy="1152819"/>
          </a:xfrm>
          <a:prstGeom prst="rect">
            <a:avLst/>
          </a:prstGeom>
        </p:spPr>
        <p:txBody>
          <a:bodyPr lIns="0" tIns="0" rIns="0" bIns="0" rtlCol="0" anchor="t">
            <a:spAutoFit/>
          </a:bodyPr>
          <a:lstStyle/>
          <a:p>
            <a:pPr algn="l">
              <a:lnSpc>
                <a:spcPts val="9433"/>
              </a:lnSpc>
            </a:pPr>
            <a:r>
              <a:rPr lang="en-US" sz="6738">
                <a:solidFill>
                  <a:srgbClr val="253247"/>
                </a:solidFill>
                <a:latin typeface="League Spartan"/>
                <a:ea typeface="League Spartan"/>
                <a:cs typeface="League Spartan"/>
                <a:sym typeface="League Spartan"/>
              </a:rPr>
              <a:t>DE CONTROLE</a:t>
            </a:r>
          </a:p>
        </p:txBody>
      </p:sp>
      <p:sp>
        <p:nvSpPr>
          <p:cNvPr id="13" name="TextBox 13"/>
          <p:cNvSpPr txBox="1"/>
          <p:nvPr/>
        </p:nvSpPr>
        <p:spPr>
          <a:xfrm>
            <a:off x="1705747" y="3127630"/>
            <a:ext cx="14201396" cy="6130670"/>
          </a:xfrm>
          <a:prstGeom prst="rect">
            <a:avLst/>
          </a:prstGeom>
        </p:spPr>
        <p:txBody>
          <a:bodyPr lIns="0" tIns="0" rIns="0" bIns="0" rtlCol="0" anchor="t">
            <a:spAutoFit/>
          </a:bodyPr>
          <a:lstStyle/>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 kosten van deze controle zijn ten laste van de verzekeringsnemer.</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Euracor werkt met de volgende door de verzekeraar Protect erkende controlebureaus:</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 Scicon worldwide bvba : Gunnar Ackx</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Chemie in Bouw bvba: Filip A. VANHAEREN</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Borms technics : Benny Borms</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Studie Bureau BDA : Carl Augustijn</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Socotec</a:t>
            </a:r>
          </a:p>
          <a:p>
            <a:pPr marL="712473" lvl="1" indent="-356237" algn="l">
              <a:lnSpc>
                <a:spcPts val="5412"/>
              </a:lnSpc>
              <a:buAutoNum type="arabicPeriod"/>
            </a:pPr>
            <a:r>
              <a:rPr lang="en-US" sz="3300">
                <a:solidFill>
                  <a:srgbClr val="253247"/>
                </a:solidFill>
                <a:latin typeface="Glacial Indifference"/>
                <a:ea typeface="Glacial Indifference"/>
                <a:cs typeface="Glacial Indifference"/>
                <a:sym typeface="Glacial Indifference"/>
              </a:rPr>
              <a:t> Scrl Seco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grpSp>
        <p:nvGrpSpPr>
          <p:cNvPr id="10" name="Group 10"/>
          <p:cNvGrpSpPr/>
          <p:nvPr/>
        </p:nvGrpSpPr>
        <p:grpSpPr>
          <a:xfrm>
            <a:off x="1957447" y="4029720"/>
            <a:ext cx="6817683" cy="5246370"/>
            <a:chOff x="0" y="0"/>
            <a:chExt cx="1056238" cy="812800"/>
          </a:xfrm>
        </p:grpSpPr>
        <p:sp>
          <p:nvSpPr>
            <p:cNvPr id="11" name="Freeform 11"/>
            <p:cNvSpPr/>
            <p:nvPr/>
          </p:nvSpPr>
          <p:spPr>
            <a:xfrm>
              <a:off x="0" y="0"/>
              <a:ext cx="1056238" cy="812800"/>
            </a:xfrm>
            <a:custGeom>
              <a:avLst/>
              <a:gdLst/>
              <a:ahLst/>
              <a:cxnLst/>
              <a:rect l="l" t="t" r="r" b="b"/>
              <a:pathLst>
                <a:path w="1056238" h="812800">
                  <a:moveTo>
                    <a:pt x="0" y="0"/>
                  </a:moveTo>
                  <a:lnTo>
                    <a:pt x="1056238" y="0"/>
                  </a:lnTo>
                  <a:lnTo>
                    <a:pt x="1056238" y="812800"/>
                  </a:lnTo>
                  <a:lnTo>
                    <a:pt x="0" y="812800"/>
                  </a:lnTo>
                  <a:close/>
                </a:path>
              </a:pathLst>
            </a:custGeom>
            <a:blipFill>
              <a:blip r:embed="rId5"/>
              <a:stretch>
                <a:fillRect l="-1363" r="-1363"/>
              </a:stretch>
            </a:blipFill>
          </p:spPr>
        </p:sp>
      </p:grpSp>
      <p:sp>
        <p:nvSpPr>
          <p:cNvPr id="12" name="TextBox 12"/>
          <p:cNvSpPr txBox="1"/>
          <p:nvPr/>
        </p:nvSpPr>
        <p:spPr>
          <a:xfrm>
            <a:off x="2546689" y="1959907"/>
            <a:ext cx="13194622" cy="126140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BETONHERSTELLING EN HERSTELLING BORSTWERING </a:t>
            </a:r>
          </a:p>
        </p:txBody>
      </p:sp>
      <p:sp>
        <p:nvSpPr>
          <p:cNvPr id="13" name="TextBox 13"/>
          <p:cNvSpPr txBox="1"/>
          <p:nvPr/>
        </p:nvSpPr>
        <p:spPr>
          <a:xfrm>
            <a:off x="4636850" y="3385021"/>
            <a:ext cx="1066047" cy="423836"/>
          </a:xfrm>
          <a:prstGeom prst="rect">
            <a:avLst/>
          </a:prstGeom>
        </p:spPr>
        <p:txBody>
          <a:bodyPr lIns="0" tIns="0" rIns="0" bIns="0" rtlCol="0" anchor="t">
            <a:spAutoFit/>
          </a:bodyPr>
          <a:lstStyle/>
          <a:p>
            <a:pPr algn="l">
              <a:lnSpc>
                <a:spcPts val="3413"/>
              </a:lnSpc>
            </a:pPr>
            <a:r>
              <a:rPr lang="en-US" sz="2438">
                <a:solidFill>
                  <a:srgbClr val="253247"/>
                </a:solidFill>
                <a:latin typeface="League Spartan"/>
                <a:ea typeface="League Spartan"/>
                <a:cs typeface="League Spartan"/>
                <a:sym typeface="League Spartan"/>
              </a:rPr>
              <a:t>VOOR</a:t>
            </a:r>
          </a:p>
        </p:txBody>
      </p:sp>
      <p:sp>
        <p:nvSpPr>
          <p:cNvPr id="14" name="TextBox 14"/>
          <p:cNvSpPr txBox="1"/>
          <p:nvPr/>
        </p:nvSpPr>
        <p:spPr>
          <a:xfrm>
            <a:off x="12253070" y="3376126"/>
            <a:ext cx="533024" cy="423836"/>
          </a:xfrm>
          <a:prstGeom prst="rect">
            <a:avLst/>
          </a:prstGeom>
        </p:spPr>
        <p:txBody>
          <a:bodyPr lIns="0" tIns="0" rIns="0" bIns="0" rtlCol="0" anchor="t">
            <a:spAutoFit/>
          </a:bodyPr>
          <a:lstStyle/>
          <a:p>
            <a:pPr algn="l">
              <a:lnSpc>
                <a:spcPts val="3413"/>
              </a:lnSpc>
            </a:pPr>
            <a:r>
              <a:rPr lang="en-US" sz="2438">
                <a:solidFill>
                  <a:srgbClr val="253247"/>
                </a:solidFill>
                <a:latin typeface="League Spartan"/>
                <a:ea typeface="League Spartan"/>
                <a:cs typeface="League Spartan"/>
                <a:sym typeface="League Spartan"/>
              </a:rPr>
              <a:t>NA</a:t>
            </a:r>
          </a:p>
        </p:txBody>
      </p:sp>
      <p:grpSp>
        <p:nvGrpSpPr>
          <p:cNvPr id="15" name="Group 15"/>
          <p:cNvGrpSpPr/>
          <p:nvPr/>
        </p:nvGrpSpPr>
        <p:grpSpPr>
          <a:xfrm>
            <a:off x="9144000" y="4029720"/>
            <a:ext cx="6817683" cy="5246370"/>
            <a:chOff x="0" y="0"/>
            <a:chExt cx="1056238" cy="812800"/>
          </a:xfrm>
        </p:grpSpPr>
        <p:sp>
          <p:nvSpPr>
            <p:cNvPr id="16" name="Freeform 16"/>
            <p:cNvSpPr/>
            <p:nvPr/>
          </p:nvSpPr>
          <p:spPr>
            <a:xfrm>
              <a:off x="0" y="0"/>
              <a:ext cx="1056238" cy="812800"/>
            </a:xfrm>
            <a:custGeom>
              <a:avLst/>
              <a:gdLst/>
              <a:ahLst/>
              <a:cxnLst/>
              <a:rect l="l" t="t" r="r" b="b"/>
              <a:pathLst>
                <a:path w="1056238" h="812800">
                  <a:moveTo>
                    <a:pt x="0" y="0"/>
                  </a:moveTo>
                  <a:lnTo>
                    <a:pt x="1056238" y="0"/>
                  </a:lnTo>
                  <a:lnTo>
                    <a:pt x="1056238" y="812800"/>
                  </a:lnTo>
                  <a:lnTo>
                    <a:pt x="0" y="812800"/>
                  </a:lnTo>
                  <a:close/>
                </a:path>
              </a:pathLst>
            </a:custGeom>
            <a:blipFill>
              <a:blip r:embed="rId6"/>
              <a:stretch>
                <a:fillRect l="-18485" r="-18485"/>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grpSp>
        <p:nvGrpSpPr>
          <p:cNvPr id="10" name="Group 10"/>
          <p:cNvGrpSpPr/>
          <p:nvPr/>
        </p:nvGrpSpPr>
        <p:grpSpPr>
          <a:xfrm>
            <a:off x="1639185" y="2045632"/>
            <a:ext cx="15009631" cy="7945155"/>
            <a:chOff x="0" y="0"/>
            <a:chExt cx="1535505" cy="812800"/>
          </a:xfrm>
        </p:grpSpPr>
        <p:sp>
          <p:nvSpPr>
            <p:cNvPr id="11" name="Freeform 11"/>
            <p:cNvSpPr/>
            <p:nvPr/>
          </p:nvSpPr>
          <p:spPr>
            <a:xfrm>
              <a:off x="0" y="0"/>
              <a:ext cx="1535505" cy="812800"/>
            </a:xfrm>
            <a:custGeom>
              <a:avLst/>
              <a:gdLst/>
              <a:ahLst/>
              <a:cxnLst/>
              <a:rect l="l" t="t" r="r" b="b"/>
              <a:pathLst>
                <a:path w="1535505" h="812800">
                  <a:moveTo>
                    <a:pt x="0" y="0"/>
                  </a:moveTo>
                  <a:lnTo>
                    <a:pt x="1535505" y="0"/>
                  </a:lnTo>
                  <a:lnTo>
                    <a:pt x="1535505" y="812800"/>
                  </a:lnTo>
                  <a:lnTo>
                    <a:pt x="0" y="812800"/>
                  </a:lnTo>
                  <a:close/>
                </a:path>
              </a:pathLst>
            </a:custGeom>
            <a:blipFill>
              <a:blip r:embed="rId5"/>
              <a:stretch>
                <a:fillRect l="-1988" r="-1988"/>
              </a:stretch>
            </a:blipFill>
          </p:spPr>
        </p:sp>
      </p:grpSp>
      <p:sp>
        <p:nvSpPr>
          <p:cNvPr id="12" name="TextBox 12"/>
          <p:cNvSpPr txBox="1"/>
          <p:nvPr/>
        </p:nvSpPr>
        <p:spPr>
          <a:xfrm>
            <a:off x="2546689" y="1959907"/>
            <a:ext cx="13194622" cy="229010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BETONHERSTELLING: BELANG VAN DE CONTROLE</a:t>
            </a:r>
          </a:p>
          <a:p>
            <a:pPr algn="ctr">
              <a:lnSpc>
                <a:spcPts val="4113"/>
              </a:lnSpc>
            </a:pPr>
            <a:endParaRPr lang="en-US" sz="2938">
              <a:solidFill>
                <a:srgbClr val="253247"/>
              </a:solidFill>
              <a:latin typeface="League Spartan"/>
              <a:ea typeface="League Spartan"/>
              <a:cs typeface="League Spartan"/>
              <a:sym typeface="League Spartan"/>
            </a:endParaRPr>
          </a:p>
          <a:p>
            <a:pPr algn="ctr">
              <a:lnSpc>
                <a:spcPts val="4113"/>
              </a:lnSpc>
            </a:pPr>
            <a:r>
              <a:rPr lang="en-US" sz="2938">
                <a:solidFill>
                  <a:srgbClr val="253247"/>
                </a:solidFill>
                <a:latin typeface="League Spartan"/>
                <a:ea typeface="League Spartan"/>
                <a:cs typeface="League Spartan"/>
                <a:sym typeface="League Spartan"/>
              </a:rPr>
              <a:t>INSPECTIE : PRAKTISCH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0" y="4378109"/>
            <a:ext cx="5577362" cy="4880191"/>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3"/>
              <a:stretch>
                <a:fillRect l="-15666" r="-15666"/>
              </a:stretch>
            </a:blipFill>
            <a:ln w="38100" cap="sq">
              <a:solidFill>
                <a:srgbClr val="FFFFFF"/>
              </a:solidFill>
              <a:prstDash val="solid"/>
              <a:miter/>
            </a:ln>
          </p:spPr>
        </p:sp>
      </p:grpSp>
      <p:grpSp>
        <p:nvGrpSpPr>
          <p:cNvPr id="5" name="Group 5"/>
          <p:cNvGrpSpPr/>
          <p:nvPr/>
        </p:nvGrpSpPr>
        <p:grpSpPr>
          <a:xfrm rot="-10800000">
            <a:off x="774418" y="0"/>
            <a:ext cx="9072464" cy="7938406"/>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4"/>
              <a:stretch>
                <a:fillRect l="-1082" r="-30249"/>
              </a:stretch>
            </a:blipFill>
            <a:ln w="38100" cap="sq">
              <a:solidFill>
                <a:srgbClr val="FFFFFF"/>
              </a:solidFill>
              <a:prstDash val="solid"/>
              <a:miter/>
            </a:ln>
          </p:spPr>
        </p:sp>
      </p:grpSp>
      <p:grpSp>
        <p:nvGrpSpPr>
          <p:cNvPr id="7" name="Group 7"/>
          <p:cNvGrpSpPr/>
          <p:nvPr/>
        </p:nvGrpSpPr>
        <p:grpSpPr>
          <a:xfrm>
            <a:off x="5926133" y="2091298"/>
            <a:ext cx="16846659" cy="12662144"/>
            <a:chOff x="0" y="0"/>
            <a:chExt cx="929336" cy="698500"/>
          </a:xfrm>
        </p:grpSpPr>
        <p:sp>
          <p:nvSpPr>
            <p:cNvPr id="8" name="Freeform 8"/>
            <p:cNvSpPr/>
            <p:nvPr/>
          </p:nvSpPr>
          <p:spPr>
            <a:xfrm>
              <a:off x="0" y="0"/>
              <a:ext cx="929336" cy="698500"/>
            </a:xfrm>
            <a:custGeom>
              <a:avLst/>
              <a:gdLst/>
              <a:ahLst/>
              <a:cxnLst/>
              <a:rect l="l" t="t" r="r" b="b"/>
              <a:pathLst>
                <a:path w="929336" h="698500">
                  <a:moveTo>
                    <a:pt x="929336" y="349250"/>
                  </a:moveTo>
                  <a:lnTo>
                    <a:pt x="726136" y="698500"/>
                  </a:lnTo>
                  <a:lnTo>
                    <a:pt x="203200" y="698500"/>
                  </a:lnTo>
                  <a:lnTo>
                    <a:pt x="0" y="349250"/>
                  </a:lnTo>
                  <a:lnTo>
                    <a:pt x="203200" y="0"/>
                  </a:lnTo>
                  <a:lnTo>
                    <a:pt x="726136" y="0"/>
                  </a:lnTo>
                  <a:lnTo>
                    <a:pt x="929336" y="349250"/>
                  </a:lnTo>
                  <a:close/>
                </a:path>
              </a:pathLst>
            </a:custGeom>
            <a:solidFill>
              <a:srgbClr val="FFFFFF">
                <a:alpha val="88627"/>
              </a:srgbClr>
            </a:solidFill>
          </p:spPr>
        </p:sp>
        <p:sp>
          <p:nvSpPr>
            <p:cNvPr id="9" name="TextBox 9"/>
            <p:cNvSpPr txBox="1"/>
            <p:nvPr/>
          </p:nvSpPr>
          <p:spPr>
            <a:xfrm>
              <a:off x="114300" y="-38100"/>
              <a:ext cx="700736" cy="736600"/>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8818182" y="5273436"/>
            <a:ext cx="8441118" cy="3580766"/>
          </a:xfrm>
          <a:prstGeom prst="rect">
            <a:avLst/>
          </a:prstGeom>
        </p:spPr>
        <p:txBody>
          <a:bodyPr lIns="0" tIns="0" rIns="0" bIns="0" rtlCol="0" anchor="t">
            <a:spAutoFit/>
          </a:bodyPr>
          <a:lstStyle/>
          <a:p>
            <a:pPr algn="l">
              <a:lnSpc>
                <a:spcPts val="4759"/>
              </a:lnSpc>
            </a:pPr>
            <a:r>
              <a:rPr lang="en-US" sz="3399">
                <a:solidFill>
                  <a:srgbClr val="253247"/>
                </a:solidFill>
                <a:latin typeface="Glacial Indifference"/>
                <a:ea typeface="Glacial Indifference"/>
                <a:cs typeface="Glacial Indifference"/>
                <a:sym typeface="Glacial Indifference"/>
              </a:rPr>
              <a:t>De gevolmachtigde onderschrijver Euracor Gougnard BV (FSMA 14026A) commercialiseert en beheert sinds meer dan 30 jaar garantieverzekeringen “instandhouding van werken” in het kader van de bouw en renovatie van gebouwen. </a:t>
            </a:r>
          </a:p>
        </p:txBody>
      </p:sp>
      <p:sp>
        <p:nvSpPr>
          <p:cNvPr id="11" name="TextBox 11"/>
          <p:cNvSpPr txBox="1"/>
          <p:nvPr/>
        </p:nvSpPr>
        <p:spPr>
          <a:xfrm>
            <a:off x="9144000" y="3112519"/>
            <a:ext cx="8115300" cy="1541918"/>
          </a:xfrm>
          <a:prstGeom prst="rect">
            <a:avLst/>
          </a:prstGeom>
        </p:spPr>
        <p:txBody>
          <a:bodyPr lIns="0" tIns="0" rIns="0" bIns="0" rtlCol="0" anchor="t">
            <a:spAutoFit/>
          </a:bodyPr>
          <a:lstStyle/>
          <a:p>
            <a:pPr algn="r">
              <a:lnSpc>
                <a:spcPts val="12662"/>
              </a:lnSpc>
            </a:pPr>
            <a:r>
              <a:rPr lang="en-US" sz="9044">
                <a:solidFill>
                  <a:srgbClr val="253247"/>
                </a:solidFill>
                <a:latin typeface="League Spartan"/>
                <a:ea typeface="League Spartan"/>
                <a:cs typeface="League Spartan"/>
                <a:sym typeface="League Spartan"/>
              </a:rPr>
              <a:t>OVER 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grpSp>
        <p:nvGrpSpPr>
          <p:cNvPr id="10" name="Group 10"/>
          <p:cNvGrpSpPr/>
          <p:nvPr/>
        </p:nvGrpSpPr>
        <p:grpSpPr>
          <a:xfrm>
            <a:off x="1540215" y="1782058"/>
            <a:ext cx="15207569" cy="8049932"/>
            <a:chOff x="0" y="0"/>
            <a:chExt cx="1535505" cy="812800"/>
          </a:xfrm>
        </p:grpSpPr>
        <p:sp>
          <p:nvSpPr>
            <p:cNvPr id="11" name="Freeform 11"/>
            <p:cNvSpPr/>
            <p:nvPr/>
          </p:nvSpPr>
          <p:spPr>
            <a:xfrm>
              <a:off x="0" y="0"/>
              <a:ext cx="1535505" cy="812800"/>
            </a:xfrm>
            <a:custGeom>
              <a:avLst/>
              <a:gdLst/>
              <a:ahLst/>
              <a:cxnLst/>
              <a:rect l="l" t="t" r="r" b="b"/>
              <a:pathLst>
                <a:path w="1535505" h="812800">
                  <a:moveTo>
                    <a:pt x="0" y="0"/>
                  </a:moveTo>
                  <a:lnTo>
                    <a:pt x="1535505" y="0"/>
                  </a:lnTo>
                  <a:lnTo>
                    <a:pt x="1535505" y="812800"/>
                  </a:lnTo>
                  <a:lnTo>
                    <a:pt x="0" y="812800"/>
                  </a:lnTo>
                  <a:close/>
                </a:path>
              </a:pathLst>
            </a:custGeom>
            <a:blipFill>
              <a:blip r:embed="rId5"/>
              <a:stretch>
                <a:fillRect l="-4114" r="-4114"/>
              </a:stretch>
            </a:blipFill>
          </p:spPr>
        </p:sp>
      </p:grpSp>
      <p:sp>
        <p:nvSpPr>
          <p:cNvPr id="12" name="TextBox 12"/>
          <p:cNvSpPr txBox="1"/>
          <p:nvPr/>
        </p:nvSpPr>
        <p:spPr>
          <a:xfrm>
            <a:off x="2546689" y="1959907"/>
            <a:ext cx="13194622" cy="229010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BETONHERSTELLING: BELANG VAN DE CONTROLE</a:t>
            </a:r>
          </a:p>
          <a:p>
            <a:pPr algn="ctr">
              <a:lnSpc>
                <a:spcPts val="4113"/>
              </a:lnSpc>
            </a:pPr>
            <a:endParaRPr lang="en-US" sz="2938">
              <a:solidFill>
                <a:srgbClr val="253247"/>
              </a:solidFill>
              <a:latin typeface="League Spartan"/>
              <a:ea typeface="League Spartan"/>
              <a:cs typeface="League Spartan"/>
              <a:sym typeface="League Spartan"/>
            </a:endParaRPr>
          </a:p>
          <a:p>
            <a:pPr algn="ctr">
              <a:lnSpc>
                <a:spcPts val="4113"/>
              </a:lnSpc>
            </a:pPr>
            <a:r>
              <a:rPr lang="en-US" sz="2938">
                <a:solidFill>
                  <a:srgbClr val="253247"/>
                </a:solidFill>
                <a:latin typeface="League Spartan"/>
                <a:ea typeface="League Spartan"/>
                <a:cs typeface="League Spartan"/>
                <a:sym typeface="League Spartan"/>
              </a:rPr>
              <a:t>INSPECTIE : PRAKTISCH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grpSp>
        <p:nvGrpSpPr>
          <p:cNvPr id="10" name="Group 10"/>
          <p:cNvGrpSpPr/>
          <p:nvPr/>
        </p:nvGrpSpPr>
        <p:grpSpPr>
          <a:xfrm>
            <a:off x="1933044" y="2728104"/>
            <a:ext cx="13411628" cy="7099273"/>
            <a:chOff x="0" y="0"/>
            <a:chExt cx="1535505" cy="812800"/>
          </a:xfrm>
        </p:grpSpPr>
        <p:sp>
          <p:nvSpPr>
            <p:cNvPr id="11" name="Freeform 11"/>
            <p:cNvSpPr/>
            <p:nvPr/>
          </p:nvSpPr>
          <p:spPr>
            <a:xfrm>
              <a:off x="0" y="0"/>
              <a:ext cx="1535505" cy="812800"/>
            </a:xfrm>
            <a:custGeom>
              <a:avLst/>
              <a:gdLst/>
              <a:ahLst/>
              <a:cxnLst/>
              <a:rect l="l" t="t" r="r" b="b"/>
              <a:pathLst>
                <a:path w="1535505" h="812800">
                  <a:moveTo>
                    <a:pt x="0" y="0"/>
                  </a:moveTo>
                  <a:lnTo>
                    <a:pt x="1535505" y="0"/>
                  </a:lnTo>
                  <a:lnTo>
                    <a:pt x="1535505" y="812800"/>
                  </a:lnTo>
                  <a:lnTo>
                    <a:pt x="0" y="812800"/>
                  </a:lnTo>
                  <a:close/>
                </a:path>
              </a:pathLst>
            </a:custGeom>
            <a:blipFill>
              <a:blip r:embed="rId5"/>
              <a:stretch>
                <a:fillRect l="-1619" r="-1619"/>
              </a:stretch>
            </a:blipFill>
          </p:spPr>
        </p:sp>
      </p:grpSp>
      <p:sp>
        <p:nvSpPr>
          <p:cNvPr id="12" name="TextBox 12"/>
          <p:cNvSpPr txBox="1"/>
          <p:nvPr/>
        </p:nvSpPr>
        <p:spPr>
          <a:xfrm>
            <a:off x="2546689" y="1959907"/>
            <a:ext cx="13194622" cy="280445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BETONHERSTELLING: BELANG VAN DE CONTROLE</a:t>
            </a:r>
          </a:p>
          <a:p>
            <a:pPr algn="ctr">
              <a:lnSpc>
                <a:spcPts val="4113"/>
              </a:lnSpc>
            </a:pPr>
            <a:endParaRPr lang="en-US" sz="2938">
              <a:solidFill>
                <a:srgbClr val="253247"/>
              </a:solidFill>
              <a:latin typeface="League Spartan"/>
              <a:ea typeface="League Spartan"/>
              <a:cs typeface="League Spartan"/>
              <a:sym typeface="League Spartan"/>
            </a:endParaRPr>
          </a:p>
          <a:p>
            <a:pPr algn="ctr">
              <a:lnSpc>
                <a:spcPts val="4113"/>
              </a:lnSpc>
            </a:pPr>
            <a:r>
              <a:rPr lang="en-US" sz="2938">
                <a:solidFill>
                  <a:srgbClr val="253247"/>
                </a:solidFill>
                <a:latin typeface="League Spartan"/>
                <a:ea typeface="League Spartan"/>
                <a:cs typeface="League Spartan"/>
                <a:sym typeface="League Spartan"/>
              </a:rPr>
              <a:t>INSPECTIE : PRAKTISCH</a:t>
            </a:r>
          </a:p>
          <a:p>
            <a:pPr algn="ctr">
              <a:lnSpc>
                <a:spcPts val="4113"/>
              </a:lnSpc>
            </a:pPr>
            <a:r>
              <a:rPr lang="en-US" sz="2938">
                <a:solidFill>
                  <a:srgbClr val="253247"/>
                </a:solidFill>
                <a:latin typeface="League Spartan"/>
                <a:ea typeface="League Spartan"/>
                <a:cs typeface="League Spartan"/>
                <a:sym typeface="League Spartan"/>
              </a:rPr>
              <a:t>DEKVLOEREN (CHAPE) : HECHTING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sp>
        <p:nvSpPr>
          <p:cNvPr id="10" name="TextBox 10"/>
          <p:cNvSpPr txBox="1"/>
          <p:nvPr/>
        </p:nvSpPr>
        <p:spPr>
          <a:xfrm>
            <a:off x="2546689" y="1959907"/>
            <a:ext cx="13194622" cy="126140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RENOVATIE EN WATERDICHTHEID VAN TERRASSEN</a:t>
            </a:r>
          </a:p>
        </p:txBody>
      </p:sp>
      <p:sp>
        <p:nvSpPr>
          <p:cNvPr id="11" name="TextBox 11"/>
          <p:cNvSpPr txBox="1"/>
          <p:nvPr/>
        </p:nvSpPr>
        <p:spPr>
          <a:xfrm>
            <a:off x="4110293" y="9087755"/>
            <a:ext cx="5983517" cy="423836"/>
          </a:xfrm>
          <a:prstGeom prst="rect">
            <a:avLst/>
          </a:prstGeom>
        </p:spPr>
        <p:txBody>
          <a:bodyPr lIns="0" tIns="0" rIns="0" bIns="0" rtlCol="0" anchor="t">
            <a:spAutoFit/>
          </a:bodyPr>
          <a:lstStyle/>
          <a:p>
            <a:pPr algn="l">
              <a:lnSpc>
                <a:spcPts val="3413"/>
              </a:lnSpc>
            </a:pPr>
            <a:r>
              <a:rPr lang="en-US" sz="2438">
                <a:solidFill>
                  <a:srgbClr val="253247"/>
                </a:solidFill>
                <a:latin typeface="League Spartan"/>
                <a:ea typeface="League Spartan"/>
                <a:cs typeface="League Spartan"/>
                <a:sym typeface="League Spartan"/>
              </a:rPr>
              <a:t>MOEILIJKE VORM VAN DE BALKONS</a:t>
            </a:r>
          </a:p>
        </p:txBody>
      </p:sp>
      <p:grpSp>
        <p:nvGrpSpPr>
          <p:cNvPr id="12" name="Group 12"/>
          <p:cNvGrpSpPr/>
          <p:nvPr/>
        </p:nvGrpSpPr>
        <p:grpSpPr>
          <a:xfrm>
            <a:off x="2069316" y="2045632"/>
            <a:ext cx="13411628" cy="7099273"/>
            <a:chOff x="0" y="0"/>
            <a:chExt cx="1535505" cy="812800"/>
          </a:xfrm>
        </p:grpSpPr>
        <p:sp>
          <p:nvSpPr>
            <p:cNvPr id="13" name="Freeform 13"/>
            <p:cNvSpPr/>
            <p:nvPr/>
          </p:nvSpPr>
          <p:spPr>
            <a:xfrm>
              <a:off x="0" y="0"/>
              <a:ext cx="1535505" cy="812800"/>
            </a:xfrm>
            <a:custGeom>
              <a:avLst/>
              <a:gdLst/>
              <a:ahLst/>
              <a:cxnLst/>
              <a:rect l="l" t="t" r="r" b="b"/>
              <a:pathLst>
                <a:path w="1535505" h="812800">
                  <a:moveTo>
                    <a:pt x="0" y="0"/>
                  </a:moveTo>
                  <a:lnTo>
                    <a:pt x="1535505" y="0"/>
                  </a:lnTo>
                  <a:lnTo>
                    <a:pt x="1535505" y="812800"/>
                  </a:lnTo>
                  <a:lnTo>
                    <a:pt x="0" y="812800"/>
                  </a:lnTo>
                  <a:close/>
                </a:path>
              </a:pathLst>
            </a:custGeom>
            <a:blipFill>
              <a:blip r:embed="rId5"/>
              <a:stretch>
                <a:fillRect t="-6331" b="-6331"/>
              </a:stretch>
            </a:blipFill>
          </p:spPr>
        </p:sp>
      </p:grpSp>
      <p:sp>
        <p:nvSpPr>
          <p:cNvPr id="14" name="TextBox 14"/>
          <p:cNvSpPr txBox="1"/>
          <p:nvPr/>
        </p:nvSpPr>
        <p:spPr>
          <a:xfrm>
            <a:off x="10789135" y="9056786"/>
            <a:ext cx="3896616" cy="852461"/>
          </a:xfrm>
          <a:prstGeom prst="rect">
            <a:avLst/>
          </a:prstGeom>
        </p:spPr>
        <p:txBody>
          <a:bodyPr lIns="0" tIns="0" rIns="0" bIns="0" rtlCol="0" anchor="t">
            <a:spAutoFit/>
          </a:bodyPr>
          <a:lstStyle/>
          <a:p>
            <a:pPr algn="l">
              <a:lnSpc>
                <a:spcPts val="3413"/>
              </a:lnSpc>
            </a:pPr>
            <a:r>
              <a:rPr lang="en-US" sz="2438">
                <a:solidFill>
                  <a:srgbClr val="253247"/>
                </a:solidFill>
                <a:latin typeface="League Spartan"/>
                <a:ea typeface="League Spartan"/>
                <a:cs typeface="League Spartan"/>
                <a:sym typeface="League Spartan"/>
              </a:rPr>
              <a:t>VOEGAFDICTHTING IN EPDM ALS OPLOSSING?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3703639">
            <a:off x="9595047" y="-489054"/>
            <a:ext cx="13665829" cy="1525700"/>
            <a:chOff x="0" y="0"/>
            <a:chExt cx="3599231" cy="401831"/>
          </a:xfrm>
        </p:grpSpPr>
        <p:sp>
          <p:nvSpPr>
            <p:cNvPr id="3" name="Freeform 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4" name="TextBox 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7414131">
            <a:off x="12009762" y="8551285"/>
            <a:ext cx="10495456" cy="1412986"/>
            <a:chOff x="0" y="0"/>
            <a:chExt cx="2764235" cy="372144"/>
          </a:xfrm>
        </p:grpSpPr>
        <p:sp>
          <p:nvSpPr>
            <p:cNvPr id="6" name="Freeform 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7" name="TextBox 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sp>
        <p:nvSpPr>
          <p:cNvPr id="10" name="TextBox 10"/>
          <p:cNvSpPr txBox="1"/>
          <p:nvPr/>
        </p:nvSpPr>
        <p:spPr>
          <a:xfrm>
            <a:off x="2546689" y="1959907"/>
            <a:ext cx="13194622" cy="1261402"/>
          </a:xfrm>
          <a:prstGeom prst="rect">
            <a:avLst/>
          </a:prstGeom>
        </p:spPr>
        <p:txBody>
          <a:bodyPr lIns="0" tIns="0" rIns="0" bIns="0" rtlCol="0" anchor="t">
            <a:spAutoFit/>
          </a:bodyPr>
          <a:lstStyle/>
          <a:p>
            <a:pPr algn="l">
              <a:lnSpc>
                <a:spcPts val="5933"/>
              </a:lnSpc>
            </a:pPr>
            <a:r>
              <a:rPr lang="en-US" sz="4238">
                <a:solidFill>
                  <a:srgbClr val="253247"/>
                </a:solidFill>
                <a:latin typeface="League Spartan"/>
                <a:ea typeface="League Spartan"/>
                <a:cs typeface="League Spartan"/>
                <a:sym typeface="League Spartan"/>
              </a:rPr>
              <a:t>VOORBEELDEN VAN VERZEKERBARE WERKEN</a:t>
            </a:r>
          </a:p>
          <a:p>
            <a:pPr algn="ctr">
              <a:lnSpc>
                <a:spcPts val="4113"/>
              </a:lnSpc>
            </a:pPr>
            <a:r>
              <a:rPr lang="en-US" sz="2938">
                <a:solidFill>
                  <a:srgbClr val="253247"/>
                </a:solidFill>
                <a:latin typeface="League Spartan"/>
                <a:ea typeface="League Spartan"/>
                <a:cs typeface="League Spartan"/>
                <a:sym typeface="League Spartan"/>
              </a:rPr>
              <a:t>RENOVATIE EN WATERDICHTHEID VAN TERRASSEN</a:t>
            </a:r>
          </a:p>
        </p:txBody>
      </p:sp>
      <p:grpSp>
        <p:nvGrpSpPr>
          <p:cNvPr id="11" name="Group 11"/>
          <p:cNvGrpSpPr/>
          <p:nvPr/>
        </p:nvGrpSpPr>
        <p:grpSpPr>
          <a:xfrm>
            <a:off x="2167523" y="2806737"/>
            <a:ext cx="13411628" cy="7099273"/>
            <a:chOff x="0" y="0"/>
            <a:chExt cx="1535505" cy="812800"/>
          </a:xfrm>
        </p:grpSpPr>
        <p:sp>
          <p:nvSpPr>
            <p:cNvPr id="12" name="Freeform 12"/>
            <p:cNvSpPr/>
            <p:nvPr/>
          </p:nvSpPr>
          <p:spPr>
            <a:xfrm>
              <a:off x="0" y="0"/>
              <a:ext cx="1535505" cy="812800"/>
            </a:xfrm>
            <a:custGeom>
              <a:avLst/>
              <a:gdLst/>
              <a:ahLst/>
              <a:cxnLst/>
              <a:rect l="l" t="t" r="r" b="b"/>
              <a:pathLst>
                <a:path w="1535505" h="812800">
                  <a:moveTo>
                    <a:pt x="0" y="0"/>
                  </a:moveTo>
                  <a:lnTo>
                    <a:pt x="1535505" y="0"/>
                  </a:lnTo>
                  <a:lnTo>
                    <a:pt x="1535505" y="812800"/>
                  </a:lnTo>
                  <a:lnTo>
                    <a:pt x="0" y="812800"/>
                  </a:lnTo>
                  <a:close/>
                </a:path>
              </a:pathLst>
            </a:custGeom>
            <a:blipFill>
              <a:blip r:embed="rId5"/>
              <a:stretch>
                <a:fillRect t="-6674" b="-6674"/>
              </a:stretch>
            </a:blipFill>
          </p:spPr>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82" r="-5282"/>
            </a:stretch>
          </a:blipFill>
        </p:spPr>
      </p:sp>
      <p:grpSp>
        <p:nvGrpSpPr>
          <p:cNvPr id="3" name="Group 3"/>
          <p:cNvGrpSpPr/>
          <p:nvPr/>
        </p:nvGrpSpPr>
        <p:grpSpPr>
          <a:xfrm>
            <a:off x="-4491542" y="-1187572"/>
            <a:ext cx="16846659" cy="12662144"/>
            <a:chOff x="0" y="0"/>
            <a:chExt cx="929336" cy="698500"/>
          </a:xfrm>
        </p:grpSpPr>
        <p:sp>
          <p:nvSpPr>
            <p:cNvPr id="4" name="Freeform 4"/>
            <p:cNvSpPr/>
            <p:nvPr/>
          </p:nvSpPr>
          <p:spPr>
            <a:xfrm>
              <a:off x="0" y="0"/>
              <a:ext cx="929336" cy="698500"/>
            </a:xfrm>
            <a:custGeom>
              <a:avLst/>
              <a:gdLst/>
              <a:ahLst/>
              <a:cxnLst/>
              <a:rect l="l" t="t" r="r" b="b"/>
              <a:pathLst>
                <a:path w="929336" h="698500">
                  <a:moveTo>
                    <a:pt x="929336" y="349250"/>
                  </a:moveTo>
                  <a:lnTo>
                    <a:pt x="726136" y="698500"/>
                  </a:lnTo>
                  <a:lnTo>
                    <a:pt x="203200" y="698500"/>
                  </a:lnTo>
                  <a:lnTo>
                    <a:pt x="0" y="349250"/>
                  </a:lnTo>
                  <a:lnTo>
                    <a:pt x="203200" y="0"/>
                  </a:lnTo>
                  <a:lnTo>
                    <a:pt x="726136" y="0"/>
                  </a:lnTo>
                  <a:lnTo>
                    <a:pt x="929336" y="349250"/>
                  </a:lnTo>
                  <a:close/>
                </a:path>
              </a:pathLst>
            </a:custGeom>
            <a:solidFill>
              <a:srgbClr val="FFFFFF">
                <a:alpha val="83922"/>
              </a:srgbClr>
            </a:solidFill>
          </p:spPr>
        </p:sp>
        <p:sp>
          <p:nvSpPr>
            <p:cNvPr id="5" name="TextBox 5"/>
            <p:cNvSpPr txBox="1"/>
            <p:nvPr/>
          </p:nvSpPr>
          <p:spPr>
            <a:xfrm>
              <a:off x="114300" y="-38100"/>
              <a:ext cx="700736"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6365042"/>
            <a:ext cx="3931788" cy="3921958"/>
          </a:xfrm>
          <a:custGeom>
            <a:avLst/>
            <a:gdLst/>
            <a:ahLst/>
            <a:cxnLst/>
            <a:rect l="l" t="t" r="r" b="b"/>
            <a:pathLst>
              <a:path w="3931788" h="3921958">
                <a:moveTo>
                  <a:pt x="0" y="0"/>
                </a:moveTo>
                <a:lnTo>
                  <a:pt x="3931788" y="0"/>
                </a:lnTo>
                <a:lnTo>
                  <a:pt x="3931788" y="3921958"/>
                </a:lnTo>
                <a:lnTo>
                  <a:pt x="0" y="3921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rot="3514545">
            <a:off x="2136743" y="1871976"/>
            <a:ext cx="13665829" cy="1525700"/>
            <a:chOff x="0" y="0"/>
            <a:chExt cx="3599231" cy="401831"/>
          </a:xfrm>
        </p:grpSpPr>
        <p:sp>
          <p:nvSpPr>
            <p:cNvPr id="8" name="Freeform 8"/>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9" name="TextBox 9"/>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7225038">
            <a:off x="5047261" y="10910186"/>
            <a:ext cx="10495456" cy="1412986"/>
            <a:chOff x="0" y="0"/>
            <a:chExt cx="2764235" cy="372144"/>
          </a:xfrm>
        </p:grpSpPr>
        <p:sp>
          <p:nvSpPr>
            <p:cNvPr id="11" name="Freeform 11"/>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2" name="TextBox 12"/>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38605" y="5546214"/>
            <a:ext cx="5990238" cy="537846"/>
          </a:xfrm>
          <a:prstGeom prst="rect">
            <a:avLst/>
          </a:prstGeom>
        </p:spPr>
        <p:txBody>
          <a:bodyPr lIns="0" tIns="0" rIns="0" bIns="0" rtlCol="0" anchor="t">
            <a:spAutoFit/>
          </a:bodyPr>
          <a:lstStyle/>
          <a:p>
            <a:pPr algn="just">
              <a:lnSpc>
                <a:spcPts val="4479"/>
              </a:lnSpc>
            </a:pPr>
            <a:r>
              <a:rPr lang="en-US" sz="3199" u="sng">
                <a:solidFill>
                  <a:srgbClr val="253247"/>
                </a:solidFill>
                <a:latin typeface="League Spartan"/>
                <a:ea typeface="League Spartan"/>
                <a:cs typeface="League Spartan"/>
                <a:sym typeface="League Spartan"/>
                <a:hlinkClick r:id="rId5" tooltip="mailto:info@euracor.eu"/>
              </a:rPr>
              <a:t>info@euracor.eu</a:t>
            </a:r>
            <a:r>
              <a:rPr lang="en-US" sz="3199">
                <a:solidFill>
                  <a:srgbClr val="253247"/>
                </a:solidFill>
                <a:latin typeface="League Spartan"/>
                <a:ea typeface="League Spartan"/>
                <a:cs typeface="League Spartan"/>
                <a:sym typeface="League Spartan"/>
              </a:rPr>
              <a:t> </a:t>
            </a:r>
          </a:p>
        </p:txBody>
      </p:sp>
      <p:sp>
        <p:nvSpPr>
          <p:cNvPr id="14" name="TextBox 14"/>
          <p:cNvSpPr txBox="1"/>
          <p:nvPr/>
        </p:nvSpPr>
        <p:spPr>
          <a:xfrm>
            <a:off x="1038605" y="6440294"/>
            <a:ext cx="8343403" cy="537846"/>
          </a:xfrm>
          <a:prstGeom prst="rect">
            <a:avLst/>
          </a:prstGeom>
        </p:spPr>
        <p:txBody>
          <a:bodyPr lIns="0" tIns="0" rIns="0" bIns="0" rtlCol="0" anchor="t">
            <a:spAutoFit/>
          </a:bodyPr>
          <a:lstStyle/>
          <a:p>
            <a:pPr algn="l">
              <a:lnSpc>
                <a:spcPts val="4479"/>
              </a:lnSpc>
            </a:pPr>
            <a:r>
              <a:rPr lang="en-US" sz="3199">
                <a:solidFill>
                  <a:srgbClr val="253247"/>
                </a:solidFill>
                <a:latin typeface="League Spartan"/>
                <a:ea typeface="League Spartan"/>
                <a:cs typeface="League Spartan"/>
                <a:sym typeface="League Spartan"/>
              </a:rPr>
              <a:t>Adolphe Demeurlaan 23 - 1060 Brussel</a:t>
            </a:r>
          </a:p>
        </p:txBody>
      </p:sp>
      <p:sp>
        <p:nvSpPr>
          <p:cNvPr id="15" name="TextBox 15"/>
          <p:cNvSpPr txBox="1"/>
          <p:nvPr/>
        </p:nvSpPr>
        <p:spPr>
          <a:xfrm>
            <a:off x="1028700" y="4009052"/>
            <a:ext cx="7305270" cy="1389967"/>
          </a:xfrm>
          <a:prstGeom prst="rect">
            <a:avLst/>
          </a:prstGeom>
        </p:spPr>
        <p:txBody>
          <a:bodyPr lIns="0" tIns="0" rIns="0" bIns="0" rtlCol="0" anchor="t">
            <a:spAutoFit/>
          </a:bodyPr>
          <a:lstStyle/>
          <a:p>
            <a:pPr algn="l">
              <a:lnSpc>
                <a:spcPts val="11398"/>
              </a:lnSpc>
            </a:pPr>
            <a:r>
              <a:rPr lang="en-US" sz="8141">
                <a:solidFill>
                  <a:srgbClr val="253247"/>
                </a:solidFill>
                <a:latin typeface="League Spartan"/>
                <a:ea typeface="League Spartan"/>
                <a:cs typeface="League Spartan"/>
                <a:sym typeface="League Spartan"/>
              </a:rPr>
              <a:t>DANK U</a:t>
            </a:r>
          </a:p>
        </p:txBody>
      </p:sp>
      <p:sp>
        <p:nvSpPr>
          <p:cNvPr id="16" name="Freeform 16"/>
          <p:cNvSpPr/>
          <p:nvPr/>
        </p:nvSpPr>
        <p:spPr>
          <a:xfrm>
            <a:off x="1262898" y="1028700"/>
            <a:ext cx="4573593" cy="2675552"/>
          </a:xfrm>
          <a:custGeom>
            <a:avLst/>
            <a:gdLst/>
            <a:ahLst/>
            <a:cxnLst/>
            <a:rect l="l" t="t" r="r" b="b"/>
            <a:pathLst>
              <a:path w="4573593" h="2675552">
                <a:moveTo>
                  <a:pt x="0" y="0"/>
                </a:moveTo>
                <a:lnTo>
                  <a:pt x="4573593" y="0"/>
                </a:lnTo>
                <a:lnTo>
                  <a:pt x="4573593" y="2675552"/>
                </a:lnTo>
                <a:lnTo>
                  <a:pt x="0" y="2675552"/>
                </a:lnTo>
                <a:lnTo>
                  <a:pt x="0" y="0"/>
                </a:lnTo>
                <a:close/>
              </a:path>
            </a:pathLst>
          </a:custGeom>
          <a:blipFill>
            <a:blip r:embed="rId6"/>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745169" y="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15666" r="-15666"/>
              </a:stretch>
            </a:blipFill>
          </p:spPr>
        </p:sp>
      </p:grpSp>
      <p:sp>
        <p:nvSpPr>
          <p:cNvPr id="4" name="Freeform 4"/>
          <p:cNvSpPr/>
          <p:nvPr/>
        </p:nvSpPr>
        <p:spPr>
          <a:xfrm>
            <a:off x="0" y="6505191"/>
            <a:ext cx="3791287" cy="3781809"/>
          </a:xfrm>
          <a:custGeom>
            <a:avLst/>
            <a:gdLst/>
            <a:ahLst/>
            <a:cxnLst/>
            <a:rect l="l" t="t" r="r" b="b"/>
            <a:pathLst>
              <a:path w="3791287" h="3781809">
                <a:moveTo>
                  <a:pt x="0" y="0"/>
                </a:moveTo>
                <a:lnTo>
                  <a:pt x="3791287" y="0"/>
                </a:lnTo>
                <a:lnTo>
                  <a:pt x="3791287" y="3781809"/>
                </a:lnTo>
                <a:lnTo>
                  <a:pt x="0" y="3781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536456" y="527073"/>
            <a:ext cx="13737655" cy="1177824"/>
          </a:xfrm>
          <a:prstGeom prst="rect">
            <a:avLst/>
          </a:prstGeom>
        </p:spPr>
        <p:txBody>
          <a:bodyPr lIns="0" tIns="0" rIns="0" bIns="0" rtlCol="0" anchor="t">
            <a:spAutoFit/>
          </a:bodyPr>
          <a:lstStyle/>
          <a:p>
            <a:pPr algn="l">
              <a:lnSpc>
                <a:spcPts val="9630"/>
              </a:lnSpc>
            </a:pPr>
            <a:r>
              <a:rPr lang="en-US" sz="6878">
                <a:solidFill>
                  <a:srgbClr val="253247"/>
                </a:solidFill>
                <a:latin typeface="League Spartan"/>
                <a:ea typeface="League Spartan"/>
                <a:cs typeface="League Spartan"/>
                <a:sym typeface="League Spartan"/>
              </a:rPr>
              <a:t>DE WAARBORG EURACOR</a:t>
            </a:r>
          </a:p>
        </p:txBody>
      </p:sp>
      <p:sp>
        <p:nvSpPr>
          <p:cNvPr id="6" name="TextBox 6"/>
          <p:cNvSpPr txBox="1"/>
          <p:nvPr/>
        </p:nvSpPr>
        <p:spPr>
          <a:xfrm>
            <a:off x="4701695" y="1704897"/>
            <a:ext cx="12852226" cy="7181215"/>
          </a:xfrm>
          <a:prstGeom prst="rect">
            <a:avLst/>
          </a:prstGeom>
        </p:spPr>
        <p:txBody>
          <a:bodyPr lIns="0" tIns="0" rIns="0" bIns="0" rtlCol="0" anchor="t">
            <a:spAutoFit/>
          </a:bodyPr>
          <a:lstStyle/>
          <a:p>
            <a:pPr algn="l">
              <a:lnSpc>
                <a:spcPts val="4759"/>
              </a:lnSpc>
            </a:pPr>
            <a:r>
              <a:rPr lang="en-US" sz="3399">
                <a:solidFill>
                  <a:srgbClr val="253247"/>
                </a:solidFill>
                <a:latin typeface="Glacial Indifference"/>
                <a:ea typeface="Glacial Indifference"/>
                <a:cs typeface="Glacial Indifference"/>
                <a:sym typeface="Glacial Indifference"/>
              </a:rPr>
              <a:t>Na oplevering van de werken vergoedt de </a:t>
            </a:r>
            <a:r>
              <a:rPr lang="en-US" sz="3399" b="1">
                <a:solidFill>
                  <a:srgbClr val="253247"/>
                </a:solidFill>
                <a:latin typeface="Glacial Indifference Bold"/>
                <a:ea typeface="Glacial Indifference Bold"/>
                <a:cs typeface="Glacial Indifference Bold"/>
                <a:sym typeface="Glacial Indifference Bold"/>
              </a:rPr>
              <a:t>Garantieverzekering</a:t>
            </a:r>
            <a:r>
              <a:rPr lang="en-US" sz="3399">
                <a:solidFill>
                  <a:srgbClr val="253247"/>
                </a:solidFill>
                <a:latin typeface="Glacial Indifference"/>
                <a:ea typeface="Glacial Indifference"/>
                <a:cs typeface="Glacial Indifference"/>
                <a:sym typeface="Glacial Indifference"/>
              </a:rPr>
              <a:t> de herstelkost van bepaalde gebreken. Bijvoorbeeld bij het optreden van barsten in de gevelbepleistering, of bij het afschilferen van de verflaag bij coatings, of bij het loskomen van een betonherstelling, of nog bij het niet waterdicht zijn van een dakbedekking van een plat dak, enz.</a:t>
            </a:r>
          </a:p>
          <a:p>
            <a:pPr algn="l">
              <a:lnSpc>
                <a:spcPts val="4759"/>
              </a:lnSpc>
            </a:pPr>
            <a:endParaRPr lang="en-US" sz="3399">
              <a:solidFill>
                <a:srgbClr val="253247"/>
              </a:solidFill>
              <a:latin typeface="Glacial Indifference"/>
              <a:ea typeface="Glacial Indifference"/>
              <a:cs typeface="Glacial Indifference"/>
              <a:sym typeface="Glacial Indifference"/>
            </a:endParaRPr>
          </a:p>
          <a:p>
            <a:pPr algn="l">
              <a:lnSpc>
                <a:spcPts val="4759"/>
              </a:lnSpc>
            </a:pPr>
            <a:r>
              <a:rPr lang="en-US" sz="3399" b="1">
                <a:solidFill>
                  <a:srgbClr val="253247"/>
                </a:solidFill>
                <a:latin typeface="Glacial Indifference Bold"/>
                <a:ea typeface="Glacial Indifference Bold"/>
                <a:cs typeface="Glacial Indifference Bold"/>
                <a:sym typeface="Glacial Indifference Bold"/>
              </a:rPr>
              <a:t>Het opduiken van gebreken</a:t>
            </a:r>
            <a:r>
              <a:rPr lang="en-US" sz="3399">
                <a:solidFill>
                  <a:srgbClr val="253247"/>
                </a:solidFill>
                <a:latin typeface="Glacial Indifference"/>
                <a:ea typeface="Glacial Indifference"/>
                <a:cs typeface="Glacial Indifference"/>
                <a:sym typeface="Glacial Indifference"/>
              </a:rPr>
              <a:t>, enkele maanden of jaren na de oplevering van de werken is niet zeldzaam. </a:t>
            </a:r>
            <a:r>
              <a:rPr lang="en-US" sz="3399" b="1">
                <a:solidFill>
                  <a:srgbClr val="253247"/>
                </a:solidFill>
                <a:latin typeface="Glacial Indifference Bold"/>
                <a:ea typeface="Glacial Indifference Bold"/>
                <a:cs typeface="Glacial Indifference Bold"/>
                <a:sym typeface="Glacial Indifference Bold"/>
              </a:rPr>
              <a:t>De waarborg Euracor beschermt de bouwheer tegen voornoemde risico’s,</a:t>
            </a:r>
            <a:r>
              <a:rPr lang="en-US" sz="3399">
                <a:solidFill>
                  <a:srgbClr val="253247"/>
                </a:solidFill>
                <a:latin typeface="Glacial Indifference"/>
                <a:ea typeface="Glacial Indifference"/>
                <a:cs typeface="Glacial Indifference"/>
                <a:sym typeface="Glacial Indifference"/>
              </a:rPr>
              <a:t> onafhankelijk van een eventuele verdwijning of faillissement van de aannemer die de werken heeft uitgevoerd.</a:t>
            </a:r>
          </a:p>
        </p:txBody>
      </p:sp>
      <p:sp>
        <p:nvSpPr>
          <p:cNvPr id="7" name="Freeform 7"/>
          <p:cNvSpPr/>
          <p:nvPr/>
        </p:nvSpPr>
        <p:spPr>
          <a:xfrm>
            <a:off x="15194122" y="8457317"/>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7" y="4103"/>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15666" r="-15666"/>
              </a:stretch>
            </a:blipFill>
          </p:spPr>
        </p:sp>
      </p:grpSp>
      <p:sp>
        <p:nvSpPr>
          <p:cNvPr id="4" name="Freeform 4"/>
          <p:cNvSpPr/>
          <p:nvPr/>
        </p:nvSpPr>
        <p:spPr>
          <a:xfrm flipH="1">
            <a:off x="14496713" y="6505191"/>
            <a:ext cx="3791287" cy="3781809"/>
          </a:xfrm>
          <a:custGeom>
            <a:avLst/>
            <a:gdLst/>
            <a:ahLst/>
            <a:cxnLst/>
            <a:rect l="l" t="t" r="r" b="b"/>
            <a:pathLst>
              <a:path w="3791287" h="3781809">
                <a:moveTo>
                  <a:pt x="3791287" y="0"/>
                </a:moveTo>
                <a:lnTo>
                  <a:pt x="0" y="0"/>
                </a:lnTo>
                <a:lnTo>
                  <a:pt x="0" y="3781809"/>
                </a:lnTo>
                <a:lnTo>
                  <a:pt x="3791287" y="3781809"/>
                </a:lnTo>
                <a:lnTo>
                  <a:pt x="379128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674384"/>
            <a:ext cx="13737655" cy="1177824"/>
          </a:xfrm>
          <a:prstGeom prst="rect">
            <a:avLst/>
          </a:prstGeom>
        </p:spPr>
        <p:txBody>
          <a:bodyPr lIns="0" tIns="0" rIns="0" bIns="0" rtlCol="0" anchor="t">
            <a:spAutoFit/>
          </a:bodyPr>
          <a:lstStyle/>
          <a:p>
            <a:pPr algn="l">
              <a:lnSpc>
                <a:spcPts val="9630"/>
              </a:lnSpc>
            </a:pPr>
            <a:r>
              <a:rPr lang="en-US" sz="6878">
                <a:solidFill>
                  <a:srgbClr val="253247"/>
                </a:solidFill>
                <a:latin typeface="League Spartan"/>
                <a:ea typeface="League Spartan"/>
                <a:cs typeface="League Spartan"/>
                <a:sym typeface="League Spartan"/>
              </a:rPr>
              <a:t>DE WAARBORG EURACOR</a:t>
            </a:r>
          </a:p>
        </p:txBody>
      </p:sp>
      <p:sp>
        <p:nvSpPr>
          <p:cNvPr id="6" name="TextBox 6"/>
          <p:cNvSpPr txBox="1"/>
          <p:nvPr/>
        </p:nvSpPr>
        <p:spPr>
          <a:xfrm>
            <a:off x="1028700" y="2419667"/>
            <a:ext cx="12852226" cy="5380990"/>
          </a:xfrm>
          <a:prstGeom prst="rect">
            <a:avLst/>
          </a:prstGeom>
        </p:spPr>
        <p:txBody>
          <a:bodyPr lIns="0" tIns="0" rIns="0" bIns="0" rtlCol="0" anchor="t">
            <a:spAutoFit/>
          </a:bodyPr>
          <a:lstStyle/>
          <a:p>
            <a:pPr algn="l">
              <a:lnSpc>
                <a:spcPts val="4759"/>
              </a:lnSpc>
            </a:pPr>
            <a:r>
              <a:rPr lang="en-US" sz="3399">
                <a:solidFill>
                  <a:srgbClr val="253247"/>
                </a:solidFill>
                <a:latin typeface="Glacial Indifference"/>
                <a:ea typeface="Glacial Indifference"/>
                <a:cs typeface="Glacial Indifference"/>
                <a:sym typeface="Glacial Indifference"/>
              </a:rPr>
              <a:t>Deze waarborg kan aangeboden worden op voorwaarde:</a:t>
            </a:r>
          </a:p>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Dat het systeem / product erkend/gecertifieerd en verzekerbaar is, en</a:t>
            </a:r>
          </a:p>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Dat er een controle is gebeurd op de uitvoering van de werken </a:t>
            </a:r>
          </a:p>
          <a:p>
            <a:pPr algn="l">
              <a:lnSpc>
                <a:spcPts val="4759"/>
              </a:lnSpc>
            </a:pPr>
            <a:endParaRPr lang="en-US" sz="3399">
              <a:solidFill>
                <a:srgbClr val="253247"/>
              </a:solidFill>
              <a:latin typeface="Glacial Indifference"/>
              <a:ea typeface="Glacial Indifference"/>
              <a:cs typeface="Glacial Indifference"/>
              <a:sym typeface="Glacial Indifference"/>
            </a:endParaRPr>
          </a:p>
          <a:p>
            <a:pPr algn="l">
              <a:lnSpc>
                <a:spcPts val="4759"/>
              </a:lnSpc>
            </a:pPr>
            <a:r>
              <a:rPr lang="en-US" sz="3399" b="1">
                <a:solidFill>
                  <a:srgbClr val="253247"/>
                </a:solidFill>
                <a:latin typeface="Glacial Indifference Bold"/>
                <a:ea typeface="Glacial Indifference Bold"/>
                <a:cs typeface="Glacial Indifference Bold"/>
                <a:sym typeface="Glacial Indifference Bold"/>
              </a:rPr>
              <a:t>De Garantieverzekering is complementair aan de « polis tienjarige aansprakelijkheid »</a:t>
            </a:r>
            <a:r>
              <a:rPr lang="en-US" sz="3399">
                <a:solidFill>
                  <a:srgbClr val="253247"/>
                </a:solidFill>
                <a:latin typeface="Glacial Indifference"/>
                <a:ea typeface="Glacial Indifference"/>
                <a:cs typeface="Glacial Indifference"/>
                <a:sym typeface="Glacial Indifference"/>
              </a:rPr>
              <a:t> (die van toepassing is op de tienjarige aansprakelijkheid van de architect en de aannemer) maar vervangt hem niet.</a:t>
            </a:r>
          </a:p>
        </p:txBody>
      </p:sp>
      <p:sp>
        <p:nvSpPr>
          <p:cNvPr id="7" name="Freeform 7"/>
          <p:cNvSpPr/>
          <p:nvPr/>
        </p:nvSpPr>
        <p:spPr>
          <a:xfrm>
            <a:off x="288534"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sp>
        <p:nvSpPr>
          <p:cNvPr id="2" name="Freeform 2"/>
          <p:cNvSpPr/>
          <p:nvPr/>
        </p:nvSpPr>
        <p:spPr>
          <a:xfrm flipH="1" flipV="1">
            <a:off x="15335897" y="-291796"/>
            <a:ext cx="2952103" cy="2944723"/>
          </a:xfrm>
          <a:custGeom>
            <a:avLst/>
            <a:gdLst/>
            <a:ahLst/>
            <a:cxnLst/>
            <a:rect l="l" t="t" r="r" b="b"/>
            <a:pathLst>
              <a:path w="2952103" h="2944723">
                <a:moveTo>
                  <a:pt x="2952103" y="2944722"/>
                </a:moveTo>
                <a:lnTo>
                  <a:pt x="0" y="2944722"/>
                </a:lnTo>
                <a:lnTo>
                  <a:pt x="0" y="0"/>
                </a:lnTo>
                <a:lnTo>
                  <a:pt x="2952103" y="0"/>
                </a:lnTo>
                <a:lnTo>
                  <a:pt x="2952103" y="2944722"/>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8828038">
            <a:off x="4271547" y="-2750518"/>
            <a:ext cx="13665829" cy="1525700"/>
            <a:chOff x="0" y="0"/>
            <a:chExt cx="3599231" cy="401831"/>
          </a:xfrm>
        </p:grpSpPr>
        <p:sp>
          <p:nvSpPr>
            <p:cNvPr id="4" name="Freeform 4"/>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5" name="TextBox 5"/>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9061468">
            <a:off x="-3022254" y="-1143254"/>
            <a:ext cx="10495456" cy="1412986"/>
            <a:chOff x="0" y="0"/>
            <a:chExt cx="2764235" cy="372144"/>
          </a:xfrm>
        </p:grpSpPr>
        <p:sp>
          <p:nvSpPr>
            <p:cNvPr id="7" name="Freeform 7"/>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8" name="TextBox 8"/>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042265">
            <a:off x="-9170706" y="10779985"/>
            <a:ext cx="13665829" cy="1525700"/>
            <a:chOff x="0" y="0"/>
            <a:chExt cx="3599231" cy="401831"/>
          </a:xfrm>
        </p:grpSpPr>
        <p:sp>
          <p:nvSpPr>
            <p:cNvPr id="10" name="Freeform 10"/>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11" name="TextBox 11"/>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668227">
            <a:off x="1288457" y="9083779"/>
            <a:ext cx="10495456" cy="1412986"/>
            <a:chOff x="0" y="0"/>
            <a:chExt cx="2764235" cy="372144"/>
          </a:xfrm>
        </p:grpSpPr>
        <p:sp>
          <p:nvSpPr>
            <p:cNvPr id="13" name="Freeform 13"/>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4" name="TextBox 14"/>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8845319" y="2489830"/>
            <a:ext cx="8682214" cy="4620642"/>
          </a:xfrm>
          <a:prstGeom prst="rect">
            <a:avLst/>
          </a:prstGeom>
        </p:spPr>
        <p:txBody>
          <a:bodyPr lIns="0" tIns="0" rIns="0" bIns="0" rtlCol="0" anchor="t">
            <a:spAutoFit/>
          </a:bodyPr>
          <a:lstStyle/>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bouwheer,</a:t>
            </a:r>
          </a:p>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vereniging van mede-eigenaars,</a:t>
            </a:r>
          </a:p>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syndicus voor rekening van de mede-eigendom,</a:t>
            </a:r>
          </a:p>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aannemer,</a:t>
            </a:r>
          </a:p>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architect,</a:t>
            </a:r>
          </a:p>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leverancier/fabrikant van de gebruikte systemen of producten.</a:t>
            </a:r>
          </a:p>
        </p:txBody>
      </p:sp>
      <p:sp>
        <p:nvSpPr>
          <p:cNvPr id="16" name="TextBox 16"/>
          <p:cNvSpPr txBox="1"/>
          <p:nvPr/>
        </p:nvSpPr>
        <p:spPr>
          <a:xfrm>
            <a:off x="8845319" y="1763572"/>
            <a:ext cx="8682214" cy="563026"/>
          </a:xfrm>
          <a:prstGeom prst="rect">
            <a:avLst/>
          </a:prstGeom>
        </p:spPr>
        <p:txBody>
          <a:bodyPr lIns="0" tIns="0" rIns="0" bIns="0" rtlCol="0" anchor="t">
            <a:spAutoFit/>
          </a:bodyPr>
          <a:lstStyle/>
          <a:p>
            <a:pPr algn="just">
              <a:lnSpc>
                <a:spcPts val="4667"/>
              </a:lnSpc>
            </a:pPr>
            <a:r>
              <a:rPr lang="en-US" sz="3333">
                <a:solidFill>
                  <a:srgbClr val="253247"/>
                </a:solidFill>
                <a:latin typeface="DM Sans"/>
                <a:ea typeface="DM Sans"/>
                <a:cs typeface="DM Sans"/>
                <a:sym typeface="DM Sans"/>
              </a:rPr>
              <a:t>De verzekeringnemer:</a:t>
            </a:r>
          </a:p>
        </p:txBody>
      </p:sp>
      <p:sp>
        <p:nvSpPr>
          <p:cNvPr id="17" name="TextBox 17"/>
          <p:cNvSpPr txBox="1"/>
          <p:nvPr/>
        </p:nvSpPr>
        <p:spPr>
          <a:xfrm>
            <a:off x="1028700" y="2397067"/>
            <a:ext cx="8115300" cy="4688968"/>
          </a:xfrm>
          <a:prstGeom prst="rect">
            <a:avLst/>
          </a:prstGeom>
        </p:spPr>
        <p:txBody>
          <a:bodyPr lIns="0" tIns="0" rIns="0" bIns="0" rtlCol="0" anchor="t">
            <a:spAutoFit/>
          </a:bodyPr>
          <a:lstStyle/>
          <a:p>
            <a:pPr algn="l">
              <a:lnSpc>
                <a:spcPts val="9302"/>
              </a:lnSpc>
            </a:pPr>
            <a:r>
              <a:rPr lang="en-US" sz="6644">
                <a:solidFill>
                  <a:srgbClr val="253247"/>
                </a:solidFill>
                <a:latin typeface="League Spartan"/>
                <a:ea typeface="League Spartan"/>
                <a:cs typeface="League Spartan"/>
                <a:sym typeface="League Spartan"/>
              </a:rPr>
              <a:t>WIE SLUIT DE POLIS AF EN WIE IS DE BEGUNSTIGDE ?</a:t>
            </a:r>
          </a:p>
        </p:txBody>
      </p:sp>
      <p:sp>
        <p:nvSpPr>
          <p:cNvPr id="18" name="TextBox 18"/>
          <p:cNvSpPr txBox="1"/>
          <p:nvPr/>
        </p:nvSpPr>
        <p:spPr>
          <a:xfrm>
            <a:off x="8847155" y="8101204"/>
            <a:ext cx="8682214" cy="1157096"/>
          </a:xfrm>
          <a:prstGeom prst="rect">
            <a:avLst/>
          </a:prstGeom>
        </p:spPr>
        <p:txBody>
          <a:bodyPr lIns="0" tIns="0" rIns="0" bIns="0" rtlCol="0" anchor="t">
            <a:spAutoFit/>
          </a:bodyPr>
          <a:lstStyle/>
          <a:p>
            <a:pPr marL="719726" lvl="1" indent="-359863" algn="just">
              <a:lnSpc>
                <a:spcPts val="4667"/>
              </a:lnSpc>
              <a:buFont typeface="Arial"/>
              <a:buChar char="•"/>
            </a:pPr>
            <a:r>
              <a:rPr lang="en-US" sz="3333">
                <a:solidFill>
                  <a:srgbClr val="253247"/>
                </a:solidFill>
                <a:latin typeface="Glacial Indifference"/>
                <a:ea typeface="Glacial Indifference"/>
                <a:cs typeface="Glacial Indifference"/>
                <a:sym typeface="Glacial Indifference"/>
              </a:rPr>
              <a:t>de eigenaar van het gebouw waarop de verzekerde werken betrekking hebben.</a:t>
            </a:r>
          </a:p>
        </p:txBody>
      </p:sp>
      <p:sp>
        <p:nvSpPr>
          <p:cNvPr id="19" name="TextBox 19"/>
          <p:cNvSpPr txBox="1"/>
          <p:nvPr/>
        </p:nvSpPr>
        <p:spPr>
          <a:xfrm>
            <a:off x="8847155" y="7374946"/>
            <a:ext cx="8682214" cy="552306"/>
          </a:xfrm>
          <a:prstGeom prst="rect">
            <a:avLst/>
          </a:prstGeom>
        </p:spPr>
        <p:txBody>
          <a:bodyPr lIns="0" tIns="0" rIns="0" bIns="0" rtlCol="0" anchor="t">
            <a:spAutoFit/>
          </a:bodyPr>
          <a:lstStyle/>
          <a:p>
            <a:pPr algn="just">
              <a:lnSpc>
                <a:spcPts val="4667"/>
              </a:lnSpc>
            </a:pPr>
            <a:r>
              <a:rPr lang="en-US" sz="3333">
                <a:solidFill>
                  <a:srgbClr val="253247"/>
                </a:solidFill>
                <a:latin typeface="DM Sans"/>
                <a:ea typeface="DM Sans"/>
                <a:cs typeface="DM Sans"/>
                <a:sym typeface="DM Sans"/>
              </a:rPr>
              <a:t>De begunstigde:</a:t>
            </a:r>
          </a:p>
        </p:txBody>
      </p:sp>
      <p:sp>
        <p:nvSpPr>
          <p:cNvPr id="20" name="Freeform 20"/>
          <p:cNvSpPr/>
          <p:nvPr/>
        </p:nvSpPr>
        <p:spPr>
          <a:xfrm>
            <a:off x="41640" y="289536"/>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618488" y="-65727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l="-15666" r="-15666"/>
              </a:stretch>
            </a:blipFill>
          </p:spPr>
        </p:sp>
      </p:grpSp>
      <p:grpSp>
        <p:nvGrpSpPr>
          <p:cNvPr id="4" name="Group 4"/>
          <p:cNvGrpSpPr/>
          <p:nvPr/>
        </p:nvGrpSpPr>
        <p:grpSpPr>
          <a:xfrm rot="7414131">
            <a:off x="10792765" y="7879025"/>
            <a:ext cx="10495456" cy="1412986"/>
            <a:chOff x="0" y="0"/>
            <a:chExt cx="2764235" cy="372144"/>
          </a:xfrm>
        </p:grpSpPr>
        <p:sp>
          <p:nvSpPr>
            <p:cNvPr id="5" name="Freeform 5"/>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6" name="TextBox 6"/>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705747" y="2690366"/>
            <a:ext cx="14201396" cy="6774433"/>
          </a:xfrm>
          <a:prstGeom prst="rect">
            <a:avLst/>
          </a:prstGeom>
        </p:spPr>
        <p:txBody>
          <a:bodyPr lIns="0" tIns="0" rIns="0" bIns="0" rtlCol="0" anchor="t">
            <a:spAutoFit/>
          </a:bodyPr>
          <a:lstStyle/>
          <a:p>
            <a:pPr algn="l">
              <a:lnSpc>
                <a:spcPts val="5412"/>
              </a:lnSpc>
            </a:pPr>
            <a:r>
              <a:rPr lang="en-US" sz="3300">
                <a:solidFill>
                  <a:srgbClr val="253247"/>
                </a:solidFill>
                <a:latin typeface="Glacial Indifference"/>
                <a:ea typeface="Glacial Indifference"/>
                <a:cs typeface="Glacial Indifference"/>
                <a:sym typeface="Glacial Indifference"/>
              </a:rPr>
              <a:t>De Garantieverzekering kan voor volgende toepassingen afgesloten worden: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coating op beton of staalstructuren,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waterdichtingssystemen voor platte daken en terrassen,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gevelbepleisteringssystemen (met en zonder isolatie),</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gevelbekledingen in verschillende materialen,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betonherstellingen,</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kunststof gietvloeren (parkings, handelszaken, industrie.)</a:t>
            </a:r>
          </a:p>
          <a:p>
            <a:pPr algn="l">
              <a:lnSpc>
                <a:spcPts val="5412"/>
              </a:lnSpc>
            </a:pPr>
            <a:r>
              <a:rPr lang="en-US" sz="3300">
                <a:solidFill>
                  <a:srgbClr val="253247"/>
                </a:solidFill>
                <a:latin typeface="Glacial Indifference"/>
                <a:ea typeface="Glacial Indifference"/>
                <a:cs typeface="Glacial Indifference"/>
                <a:sym typeface="Glacial Indifference"/>
              </a:rPr>
              <a:t>Wanneer zoals bij gevelrenovatie verschillende technieken samen toegepast worden,</a:t>
            </a:r>
            <a:r>
              <a:rPr lang="en-US" sz="3300" b="1">
                <a:solidFill>
                  <a:srgbClr val="253247"/>
                </a:solidFill>
                <a:latin typeface="Glacial Indifference Bold"/>
                <a:ea typeface="Glacial Indifference Bold"/>
                <a:cs typeface="Glacial Indifference Bold"/>
                <a:sym typeface="Glacial Indifference Bold"/>
              </a:rPr>
              <a:t> kunnen deze in dezelfde polis verzekerd worden.</a:t>
            </a:r>
          </a:p>
          <a:p>
            <a:pPr algn="l">
              <a:lnSpc>
                <a:spcPts val="5084"/>
              </a:lnSpc>
            </a:pPr>
            <a:endParaRPr lang="en-US" sz="3300" b="1">
              <a:solidFill>
                <a:srgbClr val="253247"/>
              </a:solidFill>
              <a:latin typeface="Glacial Indifference Bold"/>
              <a:ea typeface="Glacial Indifference Bold"/>
              <a:cs typeface="Glacial Indifference Bold"/>
              <a:sym typeface="Glacial Indifference Bold"/>
            </a:endParaRPr>
          </a:p>
        </p:txBody>
      </p:sp>
      <p:sp>
        <p:nvSpPr>
          <p:cNvPr id="9" name="TextBox 9"/>
          <p:cNvSpPr txBox="1"/>
          <p:nvPr/>
        </p:nvSpPr>
        <p:spPr>
          <a:xfrm>
            <a:off x="1229684" y="1665983"/>
            <a:ext cx="8115300" cy="862457"/>
          </a:xfrm>
          <a:prstGeom prst="rect">
            <a:avLst/>
          </a:prstGeom>
        </p:spPr>
        <p:txBody>
          <a:bodyPr lIns="0" tIns="0" rIns="0" bIns="0" rtlCol="0" anchor="t">
            <a:spAutoFit/>
          </a:bodyPr>
          <a:lstStyle/>
          <a:p>
            <a:pPr algn="l">
              <a:lnSpc>
                <a:spcPts val="7062"/>
              </a:lnSpc>
            </a:pPr>
            <a:r>
              <a:rPr lang="en-US" sz="5044">
                <a:solidFill>
                  <a:srgbClr val="253247"/>
                </a:solidFill>
                <a:latin typeface="League Spartan"/>
                <a:ea typeface="League Spartan"/>
                <a:cs typeface="League Spartan"/>
                <a:sym typeface="League Spartan"/>
              </a:rPr>
              <a:t>ZIJN VERZEKERBAAR ?</a:t>
            </a:r>
          </a:p>
        </p:txBody>
      </p:sp>
      <p:sp>
        <p:nvSpPr>
          <p:cNvPr id="10" name="TextBox 10"/>
          <p:cNvSpPr txBox="1"/>
          <p:nvPr/>
        </p:nvSpPr>
        <p:spPr>
          <a:xfrm>
            <a:off x="1028700" y="565173"/>
            <a:ext cx="11061512" cy="894502"/>
          </a:xfrm>
          <a:prstGeom prst="rect">
            <a:avLst/>
          </a:prstGeom>
        </p:spPr>
        <p:txBody>
          <a:bodyPr lIns="0" tIns="0" rIns="0" bIns="0" rtlCol="0" anchor="t">
            <a:spAutoFit/>
          </a:bodyPr>
          <a:lstStyle/>
          <a:p>
            <a:pPr algn="l">
              <a:lnSpc>
                <a:spcPts val="7396"/>
              </a:lnSpc>
            </a:pPr>
            <a:r>
              <a:rPr lang="en-US" sz="5283">
                <a:solidFill>
                  <a:srgbClr val="385E72"/>
                </a:solidFill>
                <a:latin typeface="DM Sans"/>
                <a:ea typeface="DM Sans"/>
                <a:cs typeface="DM Sans"/>
                <a:sym typeface="DM Sans"/>
              </a:rPr>
              <a:t>Welke soort werken </a:t>
            </a:r>
          </a:p>
        </p:txBody>
      </p:sp>
      <p:sp>
        <p:nvSpPr>
          <p:cNvPr id="11" name="Freeform 11"/>
          <p:cNvSpPr/>
          <p:nvPr/>
        </p:nvSpPr>
        <p:spPr>
          <a:xfrm>
            <a:off x="15093251" y="8367271"/>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777" b="-9777"/>
            </a:stretch>
          </a:blipFill>
        </p:spPr>
      </p:sp>
      <p:grpSp>
        <p:nvGrpSpPr>
          <p:cNvPr id="3" name="Group 3"/>
          <p:cNvGrpSpPr/>
          <p:nvPr/>
        </p:nvGrpSpPr>
        <p:grpSpPr>
          <a:xfrm>
            <a:off x="720671" y="-907108"/>
            <a:ext cx="16846659" cy="12662144"/>
            <a:chOff x="0" y="0"/>
            <a:chExt cx="929336" cy="698500"/>
          </a:xfrm>
        </p:grpSpPr>
        <p:sp>
          <p:nvSpPr>
            <p:cNvPr id="4" name="Freeform 4"/>
            <p:cNvSpPr/>
            <p:nvPr/>
          </p:nvSpPr>
          <p:spPr>
            <a:xfrm>
              <a:off x="0" y="0"/>
              <a:ext cx="929336" cy="698500"/>
            </a:xfrm>
            <a:custGeom>
              <a:avLst/>
              <a:gdLst/>
              <a:ahLst/>
              <a:cxnLst/>
              <a:rect l="l" t="t" r="r" b="b"/>
              <a:pathLst>
                <a:path w="929336" h="698500">
                  <a:moveTo>
                    <a:pt x="929336" y="349250"/>
                  </a:moveTo>
                  <a:lnTo>
                    <a:pt x="726136" y="698500"/>
                  </a:lnTo>
                  <a:lnTo>
                    <a:pt x="203200" y="698500"/>
                  </a:lnTo>
                  <a:lnTo>
                    <a:pt x="0" y="349250"/>
                  </a:lnTo>
                  <a:lnTo>
                    <a:pt x="203200" y="0"/>
                  </a:lnTo>
                  <a:lnTo>
                    <a:pt x="726136" y="0"/>
                  </a:lnTo>
                  <a:lnTo>
                    <a:pt x="929336" y="349250"/>
                  </a:lnTo>
                  <a:close/>
                </a:path>
              </a:pathLst>
            </a:custGeom>
            <a:solidFill>
              <a:srgbClr val="FFFFFF">
                <a:alpha val="83922"/>
              </a:srgbClr>
            </a:solidFill>
          </p:spPr>
        </p:sp>
        <p:sp>
          <p:nvSpPr>
            <p:cNvPr id="5" name="TextBox 5"/>
            <p:cNvSpPr txBox="1"/>
            <p:nvPr/>
          </p:nvSpPr>
          <p:spPr>
            <a:xfrm>
              <a:off x="114300" y="-38100"/>
              <a:ext cx="70073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3514545">
            <a:off x="-5583389" y="2513110"/>
            <a:ext cx="13665829" cy="1525700"/>
            <a:chOff x="0" y="0"/>
            <a:chExt cx="3599231" cy="401831"/>
          </a:xfrm>
        </p:grpSpPr>
        <p:sp>
          <p:nvSpPr>
            <p:cNvPr id="7" name="Freeform 7"/>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8" name="TextBox 8"/>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7225038">
            <a:off x="-2646474" y="11517278"/>
            <a:ext cx="10495456" cy="1412986"/>
            <a:chOff x="0" y="0"/>
            <a:chExt cx="2764235" cy="372144"/>
          </a:xfrm>
        </p:grpSpPr>
        <p:sp>
          <p:nvSpPr>
            <p:cNvPr id="10" name="Freeform 10"/>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1" name="TextBox 11"/>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7285454">
            <a:off x="10960213" y="7819531"/>
            <a:ext cx="13665829" cy="1525700"/>
            <a:chOff x="0" y="0"/>
            <a:chExt cx="3599231" cy="401831"/>
          </a:xfrm>
        </p:grpSpPr>
        <p:sp>
          <p:nvSpPr>
            <p:cNvPr id="13" name="Freeform 13"/>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14" name="TextBox 14"/>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3574961">
            <a:off x="11220068" y="-1039289"/>
            <a:ext cx="10495456" cy="1412986"/>
            <a:chOff x="0" y="0"/>
            <a:chExt cx="2764235" cy="372144"/>
          </a:xfrm>
        </p:grpSpPr>
        <p:sp>
          <p:nvSpPr>
            <p:cNvPr id="16" name="Freeform 16"/>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17" name="TextBox 17"/>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6736354" y="436498"/>
            <a:ext cx="4815293" cy="2816946"/>
          </a:xfrm>
          <a:custGeom>
            <a:avLst/>
            <a:gdLst/>
            <a:ahLst/>
            <a:cxnLst/>
            <a:rect l="l" t="t" r="r" b="b"/>
            <a:pathLst>
              <a:path w="4815293" h="2816946">
                <a:moveTo>
                  <a:pt x="0" y="0"/>
                </a:moveTo>
                <a:lnTo>
                  <a:pt x="4815292" y="0"/>
                </a:lnTo>
                <a:lnTo>
                  <a:pt x="4815292" y="2816947"/>
                </a:lnTo>
                <a:lnTo>
                  <a:pt x="0" y="2816947"/>
                </a:lnTo>
                <a:lnTo>
                  <a:pt x="0" y="0"/>
                </a:lnTo>
                <a:close/>
              </a:path>
            </a:pathLst>
          </a:custGeom>
          <a:blipFill>
            <a:blip r:embed="rId3"/>
            <a:stretch>
              <a:fillRect/>
            </a:stretch>
          </a:blipFill>
        </p:spPr>
      </p:sp>
      <p:sp>
        <p:nvSpPr>
          <p:cNvPr id="19" name="TextBox 19"/>
          <p:cNvSpPr txBox="1"/>
          <p:nvPr/>
        </p:nvSpPr>
        <p:spPr>
          <a:xfrm>
            <a:off x="5260692" y="5337604"/>
            <a:ext cx="7940958" cy="2153286"/>
          </a:xfrm>
          <a:prstGeom prst="rect">
            <a:avLst/>
          </a:prstGeom>
        </p:spPr>
        <p:txBody>
          <a:bodyPr lIns="0" tIns="0" rIns="0" bIns="0" rtlCol="0" anchor="t">
            <a:spAutoFit/>
          </a:bodyPr>
          <a:lstStyle/>
          <a:p>
            <a:pPr algn="ctr">
              <a:lnSpc>
                <a:spcPts val="5739"/>
              </a:lnSpc>
            </a:pPr>
            <a:r>
              <a:rPr lang="en-US" sz="4099">
                <a:solidFill>
                  <a:srgbClr val="253247"/>
                </a:solidFill>
                <a:latin typeface="Glacial Indifference"/>
                <a:ea typeface="Glacial Indifference"/>
                <a:cs typeface="Glacial Indifference"/>
                <a:sym typeface="Glacial Indifference"/>
              </a:rPr>
              <a:t>de polis kan worden afgesloten voor een duur van minimum 5 jaar en maximum 10 jaar.</a:t>
            </a:r>
          </a:p>
        </p:txBody>
      </p:sp>
      <p:sp>
        <p:nvSpPr>
          <p:cNvPr id="20" name="TextBox 20"/>
          <p:cNvSpPr txBox="1"/>
          <p:nvPr/>
        </p:nvSpPr>
        <p:spPr>
          <a:xfrm>
            <a:off x="5086350" y="3992292"/>
            <a:ext cx="8115300" cy="994538"/>
          </a:xfrm>
          <a:prstGeom prst="rect">
            <a:avLst/>
          </a:prstGeom>
        </p:spPr>
        <p:txBody>
          <a:bodyPr lIns="0" tIns="0" rIns="0" bIns="0" rtlCol="0" anchor="t">
            <a:spAutoFit/>
          </a:bodyPr>
          <a:lstStyle/>
          <a:p>
            <a:pPr algn="ctr">
              <a:lnSpc>
                <a:spcPts val="8182"/>
              </a:lnSpc>
            </a:pPr>
            <a:r>
              <a:rPr lang="en-US" sz="5844">
                <a:solidFill>
                  <a:srgbClr val="253247"/>
                </a:solidFill>
                <a:latin typeface="League Spartan"/>
                <a:ea typeface="League Spartan"/>
                <a:cs typeface="League Spartan"/>
                <a:sym typeface="League Spartan"/>
              </a:rPr>
              <a:t>DUUR VAN DE POLIS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a:off x="11353800" y="3165407"/>
            <a:ext cx="8174893" cy="715303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r="-34615"/>
              </a:stretch>
            </a:blipFill>
          </p:spPr>
        </p:sp>
      </p:grpSp>
      <p:grpSp>
        <p:nvGrpSpPr>
          <p:cNvPr id="4" name="Group 4"/>
          <p:cNvGrpSpPr/>
          <p:nvPr/>
        </p:nvGrpSpPr>
        <p:grpSpPr>
          <a:xfrm rot="3703639">
            <a:off x="7950079" y="-415398"/>
            <a:ext cx="13665829" cy="1525700"/>
            <a:chOff x="0" y="0"/>
            <a:chExt cx="3599231" cy="401831"/>
          </a:xfrm>
        </p:grpSpPr>
        <p:sp>
          <p:nvSpPr>
            <p:cNvPr id="5" name="Freeform 5"/>
            <p:cNvSpPr/>
            <p:nvPr/>
          </p:nvSpPr>
          <p:spPr>
            <a:xfrm>
              <a:off x="0" y="0"/>
              <a:ext cx="3599231" cy="401831"/>
            </a:xfrm>
            <a:custGeom>
              <a:avLst/>
              <a:gdLst/>
              <a:ahLst/>
              <a:cxnLst/>
              <a:rect l="l" t="t" r="r" b="b"/>
              <a:pathLst>
                <a:path w="3599231" h="401831">
                  <a:moveTo>
                    <a:pt x="203200" y="0"/>
                  </a:moveTo>
                  <a:lnTo>
                    <a:pt x="3599231" y="0"/>
                  </a:lnTo>
                  <a:lnTo>
                    <a:pt x="3396031" y="401831"/>
                  </a:lnTo>
                  <a:lnTo>
                    <a:pt x="0" y="401831"/>
                  </a:lnTo>
                  <a:lnTo>
                    <a:pt x="203200" y="0"/>
                  </a:lnTo>
                  <a:close/>
                </a:path>
              </a:pathLst>
            </a:custGeom>
            <a:solidFill>
              <a:srgbClr val="002B45"/>
            </a:solidFill>
          </p:spPr>
        </p:sp>
        <p:sp>
          <p:nvSpPr>
            <p:cNvPr id="6" name="TextBox 6"/>
            <p:cNvSpPr txBox="1"/>
            <p:nvPr/>
          </p:nvSpPr>
          <p:spPr>
            <a:xfrm>
              <a:off x="101600" y="-38100"/>
              <a:ext cx="3396031" cy="439931"/>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7414131">
            <a:off x="10364794" y="8590577"/>
            <a:ext cx="10495456" cy="1412986"/>
            <a:chOff x="0" y="0"/>
            <a:chExt cx="2764235" cy="372144"/>
          </a:xfrm>
        </p:grpSpPr>
        <p:sp>
          <p:nvSpPr>
            <p:cNvPr id="8" name="Freeform 8"/>
            <p:cNvSpPr/>
            <p:nvPr/>
          </p:nvSpPr>
          <p:spPr>
            <a:xfrm>
              <a:off x="0" y="0"/>
              <a:ext cx="2764235" cy="372144"/>
            </a:xfrm>
            <a:custGeom>
              <a:avLst/>
              <a:gdLst/>
              <a:ahLst/>
              <a:cxnLst/>
              <a:rect l="l" t="t" r="r" b="b"/>
              <a:pathLst>
                <a:path w="2764235" h="372144">
                  <a:moveTo>
                    <a:pt x="203200" y="0"/>
                  </a:moveTo>
                  <a:lnTo>
                    <a:pt x="2764235" y="0"/>
                  </a:lnTo>
                  <a:lnTo>
                    <a:pt x="2561035" y="372144"/>
                  </a:lnTo>
                  <a:lnTo>
                    <a:pt x="0" y="372144"/>
                  </a:lnTo>
                  <a:lnTo>
                    <a:pt x="203200" y="0"/>
                  </a:lnTo>
                  <a:close/>
                </a:path>
              </a:pathLst>
            </a:custGeom>
            <a:solidFill>
              <a:srgbClr val="1B98E0"/>
            </a:solidFill>
          </p:spPr>
        </p:sp>
        <p:sp>
          <p:nvSpPr>
            <p:cNvPr id="9" name="TextBox 9"/>
            <p:cNvSpPr txBox="1"/>
            <p:nvPr/>
          </p:nvSpPr>
          <p:spPr>
            <a:xfrm>
              <a:off x="101600" y="-38100"/>
              <a:ext cx="2561035" cy="41024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0" y="6884035"/>
            <a:ext cx="3411494" cy="3402965"/>
          </a:xfrm>
          <a:custGeom>
            <a:avLst/>
            <a:gdLst/>
            <a:ahLst/>
            <a:cxnLst/>
            <a:rect l="l" t="t" r="r" b="b"/>
            <a:pathLst>
              <a:path w="3411494" h="3402965">
                <a:moveTo>
                  <a:pt x="0" y="0"/>
                </a:moveTo>
                <a:lnTo>
                  <a:pt x="3411494" y="0"/>
                </a:lnTo>
                <a:lnTo>
                  <a:pt x="3411494" y="3402965"/>
                </a:lnTo>
                <a:lnTo>
                  <a:pt x="0" y="34029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82620" y="0"/>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
        <p:nvSpPr>
          <p:cNvPr id="12" name="TextBox 12"/>
          <p:cNvSpPr txBox="1"/>
          <p:nvPr/>
        </p:nvSpPr>
        <p:spPr>
          <a:xfrm>
            <a:off x="1705747" y="2059593"/>
            <a:ext cx="11255032" cy="1152819"/>
          </a:xfrm>
          <a:prstGeom prst="rect">
            <a:avLst/>
          </a:prstGeom>
        </p:spPr>
        <p:txBody>
          <a:bodyPr lIns="0" tIns="0" rIns="0" bIns="0" rtlCol="0" anchor="t">
            <a:spAutoFit/>
          </a:bodyPr>
          <a:lstStyle/>
          <a:p>
            <a:pPr algn="l">
              <a:lnSpc>
                <a:spcPts val="9433"/>
              </a:lnSpc>
            </a:pPr>
            <a:r>
              <a:rPr lang="en-US" sz="6738">
                <a:solidFill>
                  <a:srgbClr val="253247"/>
                </a:solidFill>
                <a:latin typeface="League Spartan"/>
                <a:ea typeface="League Spartan"/>
                <a:cs typeface="League Spartan"/>
                <a:sym typeface="League Spartan"/>
              </a:rPr>
              <a:t>VERZEKERD BEDRAG</a:t>
            </a:r>
          </a:p>
        </p:txBody>
      </p:sp>
      <p:sp>
        <p:nvSpPr>
          <p:cNvPr id="13" name="TextBox 13"/>
          <p:cNvSpPr txBox="1"/>
          <p:nvPr/>
        </p:nvSpPr>
        <p:spPr>
          <a:xfrm>
            <a:off x="1705747" y="3479112"/>
            <a:ext cx="14201396" cy="4073270"/>
          </a:xfrm>
          <a:prstGeom prst="rect">
            <a:avLst/>
          </a:prstGeom>
        </p:spPr>
        <p:txBody>
          <a:bodyPr lIns="0" tIns="0" rIns="0" bIns="0" rtlCol="0" anchor="t">
            <a:spAutoFit/>
          </a:bodyPr>
          <a:lstStyle/>
          <a:p>
            <a:pPr algn="l">
              <a:lnSpc>
                <a:spcPts val="5412"/>
              </a:lnSpc>
            </a:pPr>
            <a:r>
              <a:rPr lang="en-US" sz="3300">
                <a:solidFill>
                  <a:srgbClr val="253247"/>
                </a:solidFill>
                <a:latin typeface="Glacial Indifference"/>
                <a:ea typeface="Glacial Indifference"/>
                <a:cs typeface="Glacial Indifference"/>
                <a:sym typeface="Glacial Indifference"/>
              </a:rPr>
              <a:t>Het verzekerd bedrag is als volgt samengesteld:</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de som van de waarde van de werken (kostprijs van de </a:t>
            </a:r>
          </a:p>
          <a:p>
            <a:pPr algn="l">
              <a:lnSpc>
                <a:spcPts val="5412"/>
              </a:lnSpc>
            </a:pPr>
            <a:r>
              <a:rPr lang="en-US" sz="3300">
                <a:solidFill>
                  <a:srgbClr val="253247"/>
                </a:solidFill>
                <a:latin typeface="Glacial Indifference"/>
                <a:ea typeface="Glacial Indifference"/>
                <a:cs typeface="Glacial Indifference"/>
                <a:sym typeface="Glacial Indifference"/>
              </a:rPr>
              <a:t>producten, de loonkosten en het materieel) gedekt door </a:t>
            </a:r>
          </a:p>
          <a:p>
            <a:pPr algn="l">
              <a:lnSpc>
                <a:spcPts val="5412"/>
              </a:lnSpc>
            </a:pPr>
            <a:r>
              <a:rPr lang="en-US" sz="3300">
                <a:solidFill>
                  <a:srgbClr val="253247"/>
                </a:solidFill>
                <a:latin typeface="Glacial Indifference"/>
                <a:ea typeface="Glacial Indifference"/>
                <a:cs typeface="Glacial Indifference"/>
                <a:sym typeface="Glacial Indifference"/>
              </a:rPr>
              <a:t>de garantie,</a:t>
            </a:r>
          </a:p>
          <a:p>
            <a:pPr marL="712473" lvl="1" indent="-356237" algn="l">
              <a:lnSpc>
                <a:spcPts val="5412"/>
              </a:lnSpc>
              <a:buFont typeface="Arial"/>
              <a:buChar char="•"/>
            </a:pPr>
            <a:r>
              <a:rPr lang="en-US" sz="3300">
                <a:solidFill>
                  <a:srgbClr val="253247"/>
                </a:solidFill>
                <a:latin typeface="Glacial Indifference"/>
                <a:ea typeface="Glacial Indifference"/>
                <a:cs typeface="Glacial Indifference"/>
                <a:sym typeface="Glacial Indifference"/>
              </a:rPr>
              <a:t>verhoogd met eventuele huurkosten van stellingen en </a:t>
            </a:r>
          </a:p>
          <a:p>
            <a:pPr algn="l">
              <a:lnSpc>
                <a:spcPts val="5412"/>
              </a:lnSpc>
            </a:pPr>
            <a:r>
              <a:rPr lang="en-US" sz="3300">
                <a:solidFill>
                  <a:srgbClr val="253247"/>
                </a:solidFill>
                <a:latin typeface="Glacial Indifference"/>
                <a:ea typeface="Glacial Indifference"/>
                <a:cs typeface="Glacial Indifference"/>
                <a:sym typeface="Glacial Indifference"/>
              </a:rPr>
              <a:t>materiaalliften.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4EC"/>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745169" y="0"/>
            <a:ext cx="7281625" cy="6371422"/>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blipFill>
              <a:blip r:embed="rId2"/>
              <a:stretch>
                <a:fillRect t="-35767" b="-35767"/>
              </a:stretch>
            </a:blipFill>
          </p:spPr>
        </p:sp>
      </p:grpSp>
      <p:sp>
        <p:nvSpPr>
          <p:cNvPr id="4" name="Freeform 4"/>
          <p:cNvSpPr/>
          <p:nvPr/>
        </p:nvSpPr>
        <p:spPr>
          <a:xfrm>
            <a:off x="0" y="6505191"/>
            <a:ext cx="3791287" cy="3781809"/>
          </a:xfrm>
          <a:custGeom>
            <a:avLst/>
            <a:gdLst/>
            <a:ahLst/>
            <a:cxnLst/>
            <a:rect l="l" t="t" r="r" b="b"/>
            <a:pathLst>
              <a:path w="3791287" h="3781809">
                <a:moveTo>
                  <a:pt x="0" y="0"/>
                </a:moveTo>
                <a:lnTo>
                  <a:pt x="3791287" y="0"/>
                </a:lnTo>
                <a:lnTo>
                  <a:pt x="3791287" y="3781809"/>
                </a:lnTo>
                <a:lnTo>
                  <a:pt x="0" y="3781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536456" y="527073"/>
            <a:ext cx="13737655" cy="2397024"/>
          </a:xfrm>
          <a:prstGeom prst="rect">
            <a:avLst/>
          </a:prstGeom>
        </p:spPr>
        <p:txBody>
          <a:bodyPr lIns="0" tIns="0" rIns="0" bIns="0" rtlCol="0" anchor="t">
            <a:spAutoFit/>
          </a:bodyPr>
          <a:lstStyle/>
          <a:p>
            <a:pPr algn="l">
              <a:lnSpc>
                <a:spcPts val="9630"/>
              </a:lnSpc>
            </a:pPr>
            <a:r>
              <a:rPr lang="en-US" sz="6878">
                <a:solidFill>
                  <a:srgbClr val="253247"/>
                </a:solidFill>
                <a:latin typeface="League Spartan"/>
                <a:ea typeface="League Spartan"/>
                <a:cs typeface="League Spartan"/>
                <a:sym typeface="League Spartan"/>
              </a:rPr>
              <a:t>PROJECTPOLIS OF ABONNEMENTSPOLIS</a:t>
            </a:r>
          </a:p>
        </p:txBody>
      </p:sp>
      <p:sp>
        <p:nvSpPr>
          <p:cNvPr id="6" name="TextBox 6"/>
          <p:cNvSpPr txBox="1"/>
          <p:nvPr/>
        </p:nvSpPr>
        <p:spPr>
          <a:xfrm>
            <a:off x="4701695" y="3119036"/>
            <a:ext cx="12852226" cy="59810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Bij een projectpolis wordt de Garantieverzekering voor </a:t>
            </a:r>
            <a:r>
              <a:rPr lang="en-US" sz="3399" b="1">
                <a:solidFill>
                  <a:srgbClr val="253247"/>
                </a:solidFill>
                <a:latin typeface="Glacial Indifference Bold"/>
                <a:ea typeface="Glacial Indifference Bold"/>
                <a:cs typeface="Glacial Indifference Bold"/>
                <a:sym typeface="Glacial Indifference Bold"/>
              </a:rPr>
              <a:t>een welbepaald</a:t>
            </a:r>
            <a:r>
              <a:rPr lang="en-US" sz="3399">
                <a:solidFill>
                  <a:srgbClr val="253247"/>
                </a:solidFill>
                <a:latin typeface="Glacial Indifference"/>
                <a:ea typeface="Glacial Indifference"/>
                <a:cs typeface="Glacial Indifference"/>
                <a:sym typeface="Glacial Indifference"/>
              </a:rPr>
              <a:t> werk afgesloten.</a:t>
            </a:r>
          </a:p>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De syndici of mede-eigenaars kunnen een </a:t>
            </a:r>
            <a:r>
              <a:rPr lang="en-US" sz="3399" b="1">
                <a:solidFill>
                  <a:srgbClr val="253247"/>
                </a:solidFill>
                <a:latin typeface="Glacial Indifference Bold"/>
                <a:ea typeface="Glacial Indifference Bold"/>
                <a:cs typeface="Glacial Indifference Bold"/>
                <a:sym typeface="Glacial Indifference Bold"/>
              </a:rPr>
              <a:t>projectpolis onderschrijven</a:t>
            </a:r>
            <a:r>
              <a:rPr lang="en-US" sz="3399">
                <a:solidFill>
                  <a:srgbClr val="253247"/>
                </a:solidFill>
                <a:latin typeface="Glacial Indifference"/>
                <a:ea typeface="Glacial Indifference"/>
                <a:cs typeface="Glacial Indifference"/>
                <a:sym typeface="Glacial Indifference"/>
              </a:rPr>
              <a:t> op maat van de uit te voeren gevelrenovatiewerken.</a:t>
            </a:r>
          </a:p>
          <a:p>
            <a:pPr marL="734059" lvl="1" indent="-367030" algn="l">
              <a:lnSpc>
                <a:spcPts val="4759"/>
              </a:lnSpc>
              <a:buFont typeface="Arial"/>
              <a:buChar char="•"/>
            </a:pPr>
            <a:r>
              <a:rPr lang="en-US" sz="3399">
                <a:solidFill>
                  <a:srgbClr val="253247"/>
                </a:solidFill>
                <a:latin typeface="Glacial Indifference"/>
                <a:ea typeface="Glacial Indifference"/>
                <a:cs typeface="Glacial Indifference"/>
                <a:sym typeface="Glacial Indifference"/>
              </a:rPr>
              <a:t>Een werfaangifteformulier volledig </a:t>
            </a:r>
            <a:r>
              <a:rPr lang="en-US" sz="3399" b="1">
                <a:solidFill>
                  <a:srgbClr val="253247"/>
                </a:solidFill>
                <a:latin typeface="Glacial Indifference Bold"/>
                <a:ea typeface="Glacial Indifference Bold"/>
                <a:cs typeface="Glacial Indifference Bold"/>
                <a:sym typeface="Glacial Indifference Bold"/>
              </a:rPr>
              <a:t>ingevuld en ondertekend</a:t>
            </a:r>
            <a:r>
              <a:rPr lang="en-US" sz="3399">
                <a:solidFill>
                  <a:srgbClr val="253247"/>
                </a:solidFill>
                <a:latin typeface="Glacial Indifference"/>
                <a:ea typeface="Glacial Indifference"/>
                <a:cs typeface="Glacial Indifference"/>
                <a:sym typeface="Glacial Indifference"/>
              </a:rPr>
              <a:t>, maakt het mogelijk om een voorlopige dekking aan te bieden. Voor zover het controlebureau de verzekerbaarheid op het einde van de werken bevestigt, wordt de dekking definitief.</a:t>
            </a:r>
          </a:p>
          <a:p>
            <a:pPr algn="l">
              <a:lnSpc>
                <a:spcPts val="4759"/>
              </a:lnSpc>
            </a:pPr>
            <a:endParaRPr lang="en-US" sz="3399">
              <a:solidFill>
                <a:srgbClr val="253247"/>
              </a:solidFill>
              <a:latin typeface="Glacial Indifference"/>
              <a:ea typeface="Glacial Indifference"/>
              <a:cs typeface="Glacial Indifference"/>
              <a:sym typeface="Glacial Indifference"/>
            </a:endParaRPr>
          </a:p>
        </p:txBody>
      </p:sp>
      <p:sp>
        <p:nvSpPr>
          <p:cNvPr id="7" name="Freeform 7"/>
          <p:cNvSpPr/>
          <p:nvPr/>
        </p:nvSpPr>
        <p:spPr>
          <a:xfrm>
            <a:off x="15194122" y="8457317"/>
            <a:ext cx="3046253" cy="1782058"/>
          </a:xfrm>
          <a:custGeom>
            <a:avLst/>
            <a:gdLst/>
            <a:ahLst/>
            <a:cxnLst/>
            <a:rect l="l" t="t" r="r" b="b"/>
            <a:pathLst>
              <a:path w="3046253" h="1782058">
                <a:moveTo>
                  <a:pt x="0" y="0"/>
                </a:moveTo>
                <a:lnTo>
                  <a:pt x="3046253" y="0"/>
                </a:lnTo>
                <a:lnTo>
                  <a:pt x="3046253" y="1782058"/>
                </a:lnTo>
                <a:lnTo>
                  <a:pt x="0" y="1782058"/>
                </a:lnTo>
                <a:lnTo>
                  <a:pt x="0" y="0"/>
                </a:lnTo>
                <a:close/>
              </a:path>
            </a:pathLst>
          </a:custGeom>
          <a:blipFill>
            <a:blip r:embed="rId5"/>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1102</Words>
  <Application>Microsoft Macintosh PowerPoint</Application>
  <PresentationFormat>Personnalisé</PresentationFormat>
  <Paragraphs>114</Paragraphs>
  <Slides>24</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24</vt:i4>
      </vt:variant>
    </vt:vector>
  </HeadingPairs>
  <TitlesOfParts>
    <vt:vector size="32" baseType="lpstr">
      <vt:lpstr>Glacial Indifference Bold</vt:lpstr>
      <vt:lpstr>League Spartan</vt:lpstr>
      <vt:lpstr>Arial</vt:lpstr>
      <vt:lpstr>Glacial Indifference</vt:lpstr>
      <vt:lpstr>DM Sans Bold</vt:lpstr>
      <vt:lpstr>DM Sans</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Euracor</dc:title>
  <cp:lastModifiedBy>Matias CALDERON</cp:lastModifiedBy>
  <cp:revision>2</cp:revision>
  <dcterms:created xsi:type="dcterms:W3CDTF">2006-08-16T00:00:00Z</dcterms:created>
  <dcterms:modified xsi:type="dcterms:W3CDTF">2024-11-20T13:32:39Z</dcterms:modified>
  <dc:identifier>DAGWX9ZLcDE</dc:identifier>
</cp:coreProperties>
</file>